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17" r:id="rId3"/>
    <p:sldId id="318" r:id="rId4"/>
    <p:sldId id="261" r:id="rId5"/>
    <p:sldId id="294" r:id="rId6"/>
    <p:sldId id="257" r:id="rId7"/>
    <p:sldId id="265" r:id="rId8"/>
    <p:sldId id="276" r:id="rId9"/>
    <p:sldId id="266" r:id="rId10"/>
    <p:sldId id="277" r:id="rId11"/>
    <p:sldId id="289" r:id="rId12"/>
    <p:sldId id="267" r:id="rId13"/>
    <p:sldId id="279" r:id="rId14"/>
    <p:sldId id="268" r:id="rId15"/>
    <p:sldId id="290" r:id="rId16"/>
    <p:sldId id="269" r:id="rId17"/>
    <p:sldId id="280" r:id="rId18"/>
    <p:sldId id="274" r:id="rId19"/>
    <p:sldId id="293" r:id="rId20"/>
    <p:sldId id="287" r:id="rId21"/>
    <p:sldId id="270" r:id="rId22"/>
    <p:sldId id="282" r:id="rId23"/>
    <p:sldId id="314" r:id="rId24"/>
    <p:sldId id="312" r:id="rId25"/>
    <p:sldId id="313" r:id="rId26"/>
    <p:sldId id="311" r:id="rId27"/>
    <p:sldId id="315" r:id="rId28"/>
    <p:sldId id="302" r:id="rId29"/>
    <p:sldId id="303" r:id="rId30"/>
    <p:sldId id="297" r:id="rId31"/>
    <p:sldId id="298" r:id="rId32"/>
    <p:sldId id="296" r:id="rId33"/>
    <p:sldId id="301" r:id="rId34"/>
    <p:sldId id="304" r:id="rId35"/>
    <p:sldId id="306" r:id="rId36"/>
    <p:sldId id="307" r:id="rId37"/>
    <p:sldId id="308" r:id="rId38"/>
    <p:sldId id="309" r:id="rId39"/>
    <p:sldId id="310" r:id="rId40"/>
    <p:sldId id="316" r:id="rId41"/>
    <p:sldId id="263" r:id="rId4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708" autoAdjust="0"/>
  </p:normalViewPr>
  <p:slideViewPr>
    <p:cSldViewPr snapToGrid="0">
      <p:cViewPr varScale="1">
        <p:scale>
          <a:sx n="102" d="100"/>
          <a:sy n="102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960332458442695"/>
          <c:y val="2.6501766784452298E-2"/>
          <c:w val="0.4745634295713036"/>
          <c:h val="0.838995854316797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'5'!$C$8</c:f>
              <c:strCache>
                <c:ptCount val="1"/>
                <c:pt idx="0">
                  <c:v>összesen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'5'!$B$9:$B$24</c:f>
              <c:strCache>
                <c:ptCount val="16"/>
                <c:pt idx="0">
                  <c:v>Mezőgazdaság, erdőgazdálkodás, halászat </c:v>
                </c:pt>
                <c:pt idx="1">
                  <c:v>Ipar </c:v>
                </c:pt>
                <c:pt idx="2">
                  <c:v>Építőipar </c:v>
                </c:pt>
                <c:pt idx="3">
                  <c:v>Kereskedelem, gépjárműjavítás </c:v>
                </c:pt>
                <c:pt idx="4">
                  <c:v>Szállítás, raktározás</c:v>
                </c:pt>
                <c:pt idx="5">
                  <c:v>Szálláshely-szolgáltatás, vendéglátás </c:v>
                </c:pt>
                <c:pt idx="6">
                  <c:v>Információ, kommunikáció</c:v>
                </c:pt>
                <c:pt idx="7">
                  <c:v>Pénzügyi, biztosítási tevékenység </c:v>
                </c:pt>
                <c:pt idx="8">
                  <c:v>Ingatlanügyletek</c:v>
                </c:pt>
                <c:pt idx="9">
                  <c:v>Szakmai, tudományos, műszaki tevékenység</c:v>
                </c:pt>
                <c:pt idx="10">
                  <c:v>Adminisztratív és szolgáltatást támogató tevékenység</c:v>
                </c:pt>
                <c:pt idx="11">
                  <c:v>Közigazgatás, védelem; kötelező társadalombiztosítás </c:v>
                </c:pt>
                <c:pt idx="12">
                  <c:v>Oktatás </c:v>
                </c:pt>
                <c:pt idx="13">
                  <c:v>Humán-egészségügyi, szociális ellátás </c:v>
                </c:pt>
                <c:pt idx="14">
                  <c:v>Művészet, szórakoztatás, szabad idő</c:v>
                </c:pt>
                <c:pt idx="15">
                  <c:v>Egyéb szolgáltatás</c:v>
                </c:pt>
              </c:strCache>
            </c:strRef>
          </c:cat>
          <c:val>
            <c:numRef>
              <c:f>'5'!$C$9:$C$24</c:f>
              <c:numCache>
                <c:formatCode>#,##0</c:formatCode>
                <c:ptCount val="16"/>
                <c:pt idx="0">
                  <c:v>277565</c:v>
                </c:pt>
                <c:pt idx="1">
                  <c:v>432824</c:v>
                </c:pt>
                <c:pt idx="2">
                  <c:v>259315</c:v>
                </c:pt>
                <c:pt idx="3">
                  <c:v>270829</c:v>
                </c:pt>
                <c:pt idx="4">
                  <c:v>288165</c:v>
                </c:pt>
                <c:pt idx="5">
                  <c:v>222452</c:v>
                </c:pt>
                <c:pt idx="6">
                  <c:v>369447</c:v>
                </c:pt>
                <c:pt idx="7">
                  <c:v>298067</c:v>
                </c:pt>
                <c:pt idx="8">
                  <c:v>268633</c:v>
                </c:pt>
                <c:pt idx="9">
                  <c:v>318651</c:v>
                </c:pt>
                <c:pt idx="10">
                  <c:v>240170</c:v>
                </c:pt>
                <c:pt idx="11">
                  <c:v>369144</c:v>
                </c:pt>
                <c:pt idx="12">
                  <c:v>316860</c:v>
                </c:pt>
                <c:pt idx="13">
                  <c:v>258729</c:v>
                </c:pt>
                <c:pt idx="14">
                  <c:v>265745</c:v>
                </c:pt>
                <c:pt idx="15">
                  <c:v>221224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0E-412D-ADE8-BB836A5EA7EE}"/>
            </c:ext>
          </c:extLst>
        </c:ser>
        <c:ser>
          <c:idx val="1"/>
          <c:order val="1"/>
          <c:tx>
            <c:strRef>
              <c:f>'5'!$D$8</c:f>
              <c:strCache>
                <c:ptCount val="1"/>
                <c:pt idx="0">
                  <c:v>fizikai foglalkozású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'5'!$B$9:$B$24</c:f>
              <c:strCache>
                <c:ptCount val="16"/>
                <c:pt idx="0">
                  <c:v>Mezőgazdaság, erdőgazdálkodás, halászat </c:v>
                </c:pt>
                <c:pt idx="1">
                  <c:v>Ipar </c:v>
                </c:pt>
                <c:pt idx="2">
                  <c:v>Építőipar </c:v>
                </c:pt>
                <c:pt idx="3">
                  <c:v>Kereskedelem, gépjárműjavítás </c:v>
                </c:pt>
                <c:pt idx="4">
                  <c:v>Szállítás, raktározás</c:v>
                </c:pt>
                <c:pt idx="5">
                  <c:v>Szálláshely-szolgáltatás, vendéglátás </c:v>
                </c:pt>
                <c:pt idx="6">
                  <c:v>Információ, kommunikáció</c:v>
                </c:pt>
                <c:pt idx="7">
                  <c:v>Pénzügyi, biztosítási tevékenység </c:v>
                </c:pt>
                <c:pt idx="8">
                  <c:v>Ingatlanügyletek</c:v>
                </c:pt>
                <c:pt idx="9">
                  <c:v>Szakmai, tudományos, műszaki tevékenység</c:v>
                </c:pt>
                <c:pt idx="10">
                  <c:v>Adminisztratív és szolgáltatást támogató tevékenység</c:v>
                </c:pt>
                <c:pt idx="11">
                  <c:v>Közigazgatás, védelem; kötelező társadalombiztosítás </c:v>
                </c:pt>
                <c:pt idx="12">
                  <c:v>Oktatás </c:v>
                </c:pt>
                <c:pt idx="13">
                  <c:v>Humán-egészségügyi, szociális ellátás </c:v>
                </c:pt>
                <c:pt idx="14">
                  <c:v>Művészet, szórakoztatás, szabad idő</c:v>
                </c:pt>
                <c:pt idx="15">
                  <c:v>Egyéb szolgáltatás</c:v>
                </c:pt>
              </c:strCache>
            </c:strRef>
          </c:cat>
          <c:val>
            <c:numRef>
              <c:f>'5'!$D$9:$D$24</c:f>
              <c:numCache>
                <c:formatCode>#,##0</c:formatCode>
                <c:ptCount val="16"/>
                <c:pt idx="0">
                  <c:v>231773</c:v>
                </c:pt>
                <c:pt idx="1">
                  <c:v>361245</c:v>
                </c:pt>
                <c:pt idx="2">
                  <c:v>234142</c:v>
                </c:pt>
                <c:pt idx="3">
                  <c:v>237944</c:v>
                </c:pt>
                <c:pt idx="4">
                  <c:v>259725</c:v>
                </c:pt>
                <c:pt idx="5">
                  <c:v>206322</c:v>
                </c:pt>
                <c:pt idx="6">
                  <c:v>245230</c:v>
                </c:pt>
                <c:pt idx="7">
                  <c:v>198369</c:v>
                </c:pt>
                <c:pt idx="8">
                  <c:v>222801</c:v>
                </c:pt>
                <c:pt idx="9">
                  <c:v>245298</c:v>
                </c:pt>
                <c:pt idx="10">
                  <c:v>212746</c:v>
                </c:pt>
                <c:pt idx="11">
                  <c:v>344420</c:v>
                </c:pt>
                <c:pt idx="12">
                  <c:v>205544</c:v>
                </c:pt>
                <c:pt idx="13">
                  <c:v>138964</c:v>
                </c:pt>
                <c:pt idx="14">
                  <c:v>222991</c:v>
                </c:pt>
                <c:pt idx="15">
                  <c:v>199276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0E-412D-ADE8-BB836A5EA7EE}"/>
            </c:ext>
          </c:extLst>
        </c:ser>
        <c:ser>
          <c:idx val="2"/>
          <c:order val="2"/>
          <c:tx>
            <c:strRef>
              <c:f>'5'!$E$8</c:f>
              <c:strCache>
                <c:ptCount val="1"/>
                <c:pt idx="0">
                  <c:v>szellemi foglalkozású</c:v>
                </c:pt>
              </c:strCache>
            </c:strRef>
          </c:tx>
          <c:spPr>
            <a:solidFill>
              <a:schemeClr val="bg1">
                <a:alpha val="85000"/>
              </a:schemeClr>
            </a:solidFill>
            <a:ln w="9525" cap="flat" cmpd="sng" algn="ctr">
              <a:solidFill>
                <a:schemeClr val="tx1">
                  <a:lumMod val="95000"/>
                  <a:lumOff val="5000"/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'5'!$B$9:$B$24</c:f>
              <c:strCache>
                <c:ptCount val="16"/>
                <c:pt idx="0">
                  <c:v>Mezőgazdaság, erdőgazdálkodás, halászat </c:v>
                </c:pt>
                <c:pt idx="1">
                  <c:v>Ipar </c:v>
                </c:pt>
                <c:pt idx="2">
                  <c:v>Építőipar </c:v>
                </c:pt>
                <c:pt idx="3">
                  <c:v>Kereskedelem, gépjárműjavítás </c:v>
                </c:pt>
                <c:pt idx="4">
                  <c:v>Szállítás, raktározás</c:v>
                </c:pt>
                <c:pt idx="5">
                  <c:v>Szálláshely-szolgáltatás, vendéglátás </c:v>
                </c:pt>
                <c:pt idx="6">
                  <c:v>Információ, kommunikáció</c:v>
                </c:pt>
                <c:pt idx="7">
                  <c:v>Pénzügyi, biztosítási tevékenység </c:v>
                </c:pt>
                <c:pt idx="8">
                  <c:v>Ingatlanügyletek</c:v>
                </c:pt>
                <c:pt idx="9">
                  <c:v>Szakmai, tudományos, műszaki tevékenység</c:v>
                </c:pt>
                <c:pt idx="10">
                  <c:v>Adminisztratív és szolgáltatást támogató tevékenység</c:v>
                </c:pt>
                <c:pt idx="11">
                  <c:v>Közigazgatás, védelem; kötelező társadalombiztosítás </c:v>
                </c:pt>
                <c:pt idx="12">
                  <c:v>Oktatás </c:v>
                </c:pt>
                <c:pt idx="13">
                  <c:v>Humán-egészségügyi, szociális ellátás </c:v>
                </c:pt>
                <c:pt idx="14">
                  <c:v>Művészet, szórakoztatás, szabad idő</c:v>
                </c:pt>
                <c:pt idx="15">
                  <c:v>Egyéb szolgáltatás</c:v>
                </c:pt>
              </c:strCache>
            </c:strRef>
          </c:cat>
          <c:val>
            <c:numRef>
              <c:f>'5'!$E$9:$E$24</c:f>
              <c:numCache>
                <c:formatCode>#,##0</c:formatCode>
                <c:ptCount val="16"/>
                <c:pt idx="0">
                  <c:v>385306</c:v>
                </c:pt>
                <c:pt idx="1">
                  <c:v>610901</c:v>
                </c:pt>
                <c:pt idx="2">
                  <c:v>362826</c:v>
                </c:pt>
                <c:pt idx="3">
                  <c:v>338681</c:v>
                </c:pt>
                <c:pt idx="4">
                  <c:v>382516</c:v>
                </c:pt>
                <c:pt idx="5">
                  <c:v>277334</c:v>
                </c:pt>
                <c:pt idx="6">
                  <c:v>429329</c:v>
                </c:pt>
                <c:pt idx="7">
                  <c:v>327312</c:v>
                </c:pt>
                <c:pt idx="8">
                  <c:v>311674</c:v>
                </c:pt>
                <c:pt idx="9">
                  <c:v>353232</c:v>
                </c:pt>
                <c:pt idx="10">
                  <c:v>330089</c:v>
                </c:pt>
                <c:pt idx="11">
                  <c:v>380296</c:v>
                </c:pt>
                <c:pt idx="12">
                  <c:v>343522</c:v>
                </c:pt>
                <c:pt idx="13">
                  <c:v>348874</c:v>
                </c:pt>
                <c:pt idx="14">
                  <c:v>282343</c:v>
                </c:pt>
                <c:pt idx="15">
                  <c:v>251523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0E-412D-ADE8-BB836A5EA7E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45988944"/>
        <c:axId val="645991184"/>
      </c:barChart>
      <c:catAx>
        <c:axId val="645988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645991184"/>
        <c:crosses val="autoZero"/>
        <c:auto val="1"/>
        <c:lblAlgn val="ctr"/>
        <c:lblOffset val="100"/>
        <c:noMultiLvlLbl val="0"/>
      </c:catAx>
      <c:valAx>
        <c:axId val="645991184"/>
        <c:scaling>
          <c:orientation val="minMax"/>
          <c:max val="650000"/>
          <c:min val="0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64598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Jövedelem!$U$3</c:f>
              <c:strCache>
                <c:ptCount val="1"/>
                <c:pt idx="0">
                  <c:v>Munkajövedelem összesen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Jövedelem!$T$4:$T$12</c:f>
              <c:numCache>
                <c:formatCode>0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Jövedelem!$U$4:$U$12</c:f>
            </c:numRef>
          </c:val>
          <c:extLst>
            <c:ext xmlns:c16="http://schemas.microsoft.com/office/drawing/2014/chart" uri="{C3380CC4-5D6E-409C-BE32-E72D297353CC}">
              <c16:uniqueId val="{00000000-C754-4EBE-A3D3-65F66AF61AF7}"/>
            </c:ext>
          </c:extLst>
        </c:ser>
        <c:ser>
          <c:idx val="1"/>
          <c:order val="1"/>
          <c:tx>
            <c:strRef>
              <c:f>Jövedelem!$V$3</c:f>
              <c:strCache>
                <c:ptCount val="1"/>
                <c:pt idx="0">
                  <c:v>Társadalmi jövedelem összesen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Jövedelem!$T$4:$T$12</c:f>
              <c:numCache>
                <c:formatCode>0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Jövedelem!$V$4:$V$12</c:f>
            </c:numRef>
          </c:val>
          <c:extLst>
            <c:ext xmlns:c16="http://schemas.microsoft.com/office/drawing/2014/chart" uri="{C3380CC4-5D6E-409C-BE32-E72D297353CC}">
              <c16:uniqueId val="{00000001-C754-4EBE-A3D3-65F66AF61AF7}"/>
            </c:ext>
          </c:extLst>
        </c:ser>
        <c:ser>
          <c:idx val="2"/>
          <c:order val="2"/>
          <c:tx>
            <c:strRef>
              <c:f>Jövedelem!$W$3</c:f>
              <c:strCache>
                <c:ptCount val="1"/>
                <c:pt idx="0">
                  <c:v>Egyéb jövedelem összesen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Jövedelem!$T$4:$T$12</c:f>
              <c:numCache>
                <c:formatCode>0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Jövedelem!$W$4:$W$12</c:f>
            </c:numRef>
          </c:val>
          <c:extLst>
            <c:ext xmlns:c16="http://schemas.microsoft.com/office/drawing/2014/chart" uri="{C3380CC4-5D6E-409C-BE32-E72D297353CC}">
              <c16:uniqueId val="{00000002-C754-4EBE-A3D3-65F66AF61AF7}"/>
            </c:ext>
          </c:extLst>
        </c:ser>
        <c:ser>
          <c:idx val="3"/>
          <c:order val="3"/>
          <c:tx>
            <c:strRef>
              <c:f>Jövedelem!$X$3</c:f>
              <c:strCache>
                <c:ptCount val="1"/>
                <c:pt idx="0">
                  <c:v>Bruttó jövedelem - Észak-magyarországi régió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Jövedelem!$T$4:$T$12</c:f>
              <c:numCache>
                <c:formatCode>0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Jövedelem!$X$4:$X$12</c:f>
              <c:numCache>
                <c:formatCode>#,##0</c:formatCode>
                <c:ptCount val="9"/>
                <c:pt idx="0">
                  <c:v>1025331.3508582511</c:v>
                </c:pt>
                <c:pt idx="1">
                  <c:v>1061494.6785138412</c:v>
                </c:pt>
                <c:pt idx="2">
                  <c:v>1075259.8571557116</c:v>
                </c:pt>
                <c:pt idx="3">
                  <c:v>1150081.9114846685</c:v>
                </c:pt>
                <c:pt idx="4">
                  <c:v>1262304.8933938325</c:v>
                </c:pt>
                <c:pt idx="5">
                  <c:v>1262304.8933938325</c:v>
                </c:pt>
                <c:pt idx="6">
                  <c:v>1347035.3688920951</c:v>
                </c:pt>
                <c:pt idx="7">
                  <c:v>1388538.1854837991</c:v>
                </c:pt>
                <c:pt idx="8">
                  <c:v>1647616.2023145671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54-4EBE-A3D3-65F66AF61AF7}"/>
            </c:ext>
          </c:extLst>
        </c:ser>
        <c:ser>
          <c:idx val="4"/>
          <c:order val="4"/>
          <c:tx>
            <c:strRef>
              <c:f>Jövedelem!$Y$3</c:f>
              <c:strCache>
                <c:ptCount val="1"/>
                <c:pt idx="0">
                  <c:v>Nettó jövedelem - Észak-magyarországi régió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Jövedelem!$T$4:$T$12</c:f>
              <c:numCache>
                <c:formatCode>0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Jövedelem!$Y$4:$Y$12</c:f>
            </c:numRef>
          </c:val>
          <c:extLst>
            <c:ext xmlns:c16="http://schemas.microsoft.com/office/drawing/2014/chart" uri="{C3380CC4-5D6E-409C-BE32-E72D297353CC}">
              <c16:uniqueId val="{00000004-C754-4EBE-A3D3-65F66AF61AF7}"/>
            </c:ext>
          </c:extLst>
        </c:ser>
        <c:ser>
          <c:idx val="5"/>
          <c:order val="5"/>
          <c:tx>
            <c:strRef>
              <c:f>Jövedelem!$Z$3</c:f>
              <c:strCache>
                <c:ptCount val="1"/>
                <c:pt idx="0">
                  <c:v>Bruttó jövedelem - országos adat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Jövedelem!$T$4:$T$12</c:f>
              <c:numCache>
                <c:formatCode>0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Jövedelem!$Z$4:$Z$12</c:f>
              <c:numCache>
                <c:formatCode>#,##0</c:formatCode>
                <c:ptCount val="9"/>
                <c:pt idx="0">
                  <c:v>1156484.2939501898</c:v>
                </c:pt>
                <c:pt idx="1">
                  <c:v>1207037.4026265063</c:v>
                </c:pt>
                <c:pt idx="2">
                  <c:v>1234856.6402313621</c:v>
                </c:pt>
                <c:pt idx="3">
                  <c:v>1323360.6287870135</c:v>
                </c:pt>
                <c:pt idx="4">
                  <c:v>1373484.8507294809</c:v>
                </c:pt>
                <c:pt idx="5">
                  <c:v>1440062.4016705686</c:v>
                </c:pt>
                <c:pt idx="6">
                  <c:v>1504048.4382669153</c:v>
                </c:pt>
                <c:pt idx="7">
                  <c:v>1643512.4947328353</c:v>
                </c:pt>
                <c:pt idx="8">
                  <c:v>1815339.1418988323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54-4EBE-A3D3-65F66AF61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4076880"/>
        <c:axId val="554081680"/>
      </c:barChart>
      <c:catAx>
        <c:axId val="55407688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54081680"/>
        <c:crosses val="autoZero"/>
        <c:auto val="1"/>
        <c:lblAlgn val="ctr"/>
        <c:lblOffset val="100"/>
        <c:noMultiLvlLbl val="0"/>
      </c:catAx>
      <c:valAx>
        <c:axId val="55408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5407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[Számítások_Heves_új.xlsx]Munka2!Kimutatás2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A megyei</a:t>
            </a:r>
            <a:r>
              <a:rPr lang="hu-HU" baseline="0"/>
              <a:t> </a:t>
            </a:r>
            <a:r>
              <a:rPr lang="hu-HU"/>
              <a:t>stratégiai</a:t>
            </a:r>
            <a:r>
              <a:rPr lang="hu-HU" baseline="0"/>
              <a:t> célok forrásigényének eloszlása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pPr>
            <a:solidFill>
              <a:schemeClr val="accent1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pPr>
            <a:solidFill>
              <a:schemeClr val="accent1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</c:pivotFmt>
      <c:pivotFmt>
        <c:idx val="3"/>
        <c:dLbl>
          <c:idx val="0"/>
          <c:layout>
            <c:manualLayout>
              <c:x val="3.9529841378523334E-2"/>
              <c:y val="7.4813798633166081E-3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layout>
            <c:manualLayout>
              <c:x val="-7.2509414584046557E-3"/>
              <c:y val="2.1800687801852903E-2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layout>
            <c:manualLayout>
              <c:x val="8.5902088325915768E-2"/>
              <c:y val="-3.6044074442961933E-2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layout>
            <c:manualLayout>
              <c:x val="-9.7709073991169168E-2"/>
              <c:y val="-3.1871660433853879E-2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4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1938833732739929E-2"/>
              <c:y val="1.4094550830310859E-2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3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3.2724128547476715E-2"/>
              <c:y val="4.2246318255564116E-2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2"/>
        <c:spPr>
          <a:solidFill>
            <a:srgbClr val="0070C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5"/>
        <c:spPr>
          <a:solidFill>
            <a:srgbClr val="0070C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3.2724128547476715E-2"/>
              <c:y val="4.2246318255564116E-2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1938833732739929E-2"/>
              <c:y val="1.4094550830310859E-2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5"/>
        <c:spPr>
          <a:solidFill>
            <a:srgbClr val="0070C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3.2724128547476715E-2"/>
              <c:y val="4.2246318255564116E-2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1938833732739929E-2"/>
              <c:y val="1.4094550830310859E-2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Munka2!$B$1</c:f>
              <c:strCache>
                <c:ptCount val="1"/>
                <c:pt idx="0">
                  <c:v>Összeg / Indikatív forrásigény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5A0-4A83-B48B-C88CBC8D5AB5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5A0-4A83-B48B-C88CBC8D5A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5A0-4A83-B48B-C88CBC8D5A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5A0-4A83-B48B-C88CBC8D5AB5}"/>
              </c:ext>
            </c:extLst>
          </c:dPt>
          <c:dLbls>
            <c:dLbl>
              <c:idx val="2"/>
              <c:layout>
                <c:manualLayout>
                  <c:x val="3.2724128547476715E-2"/>
                  <c:y val="4.22463182555641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A0-4A83-B48B-C88CBC8D5AB5}"/>
                </c:ext>
              </c:extLst>
            </c:dLbl>
            <c:dLbl>
              <c:idx val="3"/>
              <c:layout>
                <c:manualLayout>
                  <c:x val="1.1938833732739929E-2"/>
                  <c:y val="1.40945508303108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A0-4A83-B48B-C88CBC8D5AB5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Munka2!$A$2:$A$6</c:f>
              <c:strCache>
                <c:ptCount val="4"/>
                <c:pt idx="0">
                  <c:v>Gazdasági versenyképesség növelése</c:v>
                </c:pt>
                <c:pt idx="1">
                  <c:v>Gazdasági és környezeti kohézió megteremtése</c:v>
                </c:pt>
                <c:pt idx="2">
                  <c:v>Társadalmi innováció fejlesztése</c:v>
                </c:pt>
                <c:pt idx="3">
                  <c:v>Zóna szintű együttműködések fejlesztése</c:v>
                </c:pt>
              </c:strCache>
            </c:strRef>
          </c:cat>
          <c:val>
            <c:numRef>
              <c:f>Munka2!$B$2:$B$6</c:f>
              <c:numCache>
                <c:formatCode>0.00%</c:formatCode>
                <c:ptCount val="4"/>
                <c:pt idx="0">
                  <c:v>0.54737039005404164</c:v>
                </c:pt>
                <c:pt idx="1">
                  <c:v>0.36116099237180938</c:v>
                </c:pt>
                <c:pt idx="2">
                  <c:v>7.1750557577590884E-2</c:v>
                </c:pt>
                <c:pt idx="3">
                  <c:v>1.9718059996558141E-2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A0-4A83-B48B-C88CBC8D5AB5}"/>
            </c:ext>
          </c:extLst>
        </c:ser>
        <c:ser>
          <c:idx val="1"/>
          <c:order val="1"/>
          <c:tx>
            <c:strRef>
              <c:f>Munka2!$C$1</c:f>
              <c:strCache>
                <c:ptCount val="1"/>
                <c:pt idx="0">
                  <c:v>Mennyiség / Stratégiai célok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45A0-4A83-B48B-C88CBC8D5A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45A0-4A83-B48B-C88CBC8D5A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45A0-4A83-B48B-C88CBC8D5A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45A0-4A83-B48B-C88CBC8D5AB5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Munka2!$A$2:$A$6</c:f>
              <c:strCache>
                <c:ptCount val="4"/>
                <c:pt idx="0">
                  <c:v>Gazdasági versenyképesség növelése</c:v>
                </c:pt>
                <c:pt idx="1">
                  <c:v>Gazdasági és környezeti kohézió megteremtése</c:v>
                </c:pt>
                <c:pt idx="2">
                  <c:v>Társadalmi innováció fejlesztése</c:v>
                </c:pt>
                <c:pt idx="3">
                  <c:v>Zóna szintű együttműködések fejlesztése</c:v>
                </c:pt>
              </c:strCache>
            </c:strRef>
          </c:cat>
          <c:val>
            <c:numRef>
              <c:f>Munka2!$C$2:$C$6</c:f>
              <c:numCache>
                <c:formatCode>General</c:formatCode>
                <c:ptCount val="4"/>
                <c:pt idx="0">
                  <c:v>45</c:v>
                </c:pt>
                <c:pt idx="1">
                  <c:v>42</c:v>
                </c:pt>
                <c:pt idx="2">
                  <c:v>35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5A0-4A83-B48B-C88CBC8D5AB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[Számítások_Heves_új.xlsx]Munka3!Kimutatás3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u-HU"/>
              <a:t>A projektjavaslatok számának beavatkozásokhoz kapcsolódó százalékos megoszlása</a:t>
            </a:r>
            <a:endParaRPr lang="en-US"/>
          </a:p>
        </c:rich>
      </c:tx>
      <c:layout>
        <c:manualLayout>
          <c:xMode val="edge"/>
          <c:yMode val="edge"/>
          <c:x val="1.683063890578525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Munka3!$B$1</c:f>
              <c:strCache>
                <c:ptCount val="1"/>
                <c:pt idx="0">
                  <c:v>Összeg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Munka3!$A$2:$A$23</c:f>
              <c:strCache>
                <c:ptCount val="21"/>
                <c:pt idx="0">
                  <c:v>Befektetés ösztönzése</c:v>
                </c:pt>
                <c:pt idx="1">
                  <c:v>Humáninfrastruktúra fejlesztése</c:v>
                </c:pt>
                <c:pt idx="2">
                  <c:v>Vonzó üzleti környezet fejlesztése</c:v>
                </c:pt>
                <c:pt idx="3">
                  <c:v>Területi egyenlőtlenségek csökkentése</c:v>
                </c:pt>
                <c:pt idx="4">
                  <c:v>Megyei együttműködések fejlesztése</c:v>
                </c:pt>
                <c:pt idx="5">
                  <c:v>Határon túli területek együttműködés fejlesztése</c:v>
                </c:pt>
                <c:pt idx="6">
                  <c:v>Települési megtartó erő fejlesztése</c:v>
                </c:pt>
                <c:pt idx="7">
                  <c:v>Agráriumfejlesztés</c:v>
                </c:pt>
                <c:pt idx="8">
                  <c:v>Sportfejlesztés</c:v>
                </c:pt>
                <c:pt idx="9">
                  <c:v>Életminőséget javító településfejlesztés</c:v>
                </c:pt>
                <c:pt idx="10">
                  <c:v>Helyi gazdaság stratégiai ágazatainak fejlesztése</c:v>
                </c:pt>
                <c:pt idx="11">
                  <c:v>Kulturális infrastruktúra komplex fejlesztése</c:v>
                </c:pt>
                <c:pt idx="12">
                  <c:v>K+F+I potenciál növelése</c:v>
                </c:pt>
                <c:pt idx="13">
                  <c:v>Smart településfejlesztés</c:v>
                </c:pt>
                <c:pt idx="14">
                  <c:v>Zöldgazdaság fejlesztése</c:v>
                </c:pt>
                <c:pt idx="15">
                  <c:v>Egészségfejlesztés</c:v>
                </c:pt>
                <c:pt idx="16">
                  <c:v>Gazdaság- és iparfejlesztés</c:v>
                </c:pt>
                <c:pt idx="17">
                  <c:v>Közlekedésfejlesztés</c:v>
                </c:pt>
                <c:pt idx="18">
                  <c:v>Oktatás és képzésfejlesztés</c:v>
                </c:pt>
                <c:pt idx="19">
                  <c:v>Környezetfejlesztés</c:v>
                </c:pt>
                <c:pt idx="20">
                  <c:v>Turizmusfejlesztés</c:v>
                </c:pt>
              </c:strCache>
            </c:strRef>
          </c:cat>
          <c:val>
            <c:numRef>
              <c:f>Munka3!$B$2:$B$23</c:f>
              <c:numCache>
                <c:formatCode>0.00%</c:formatCode>
                <c:ptCount val="21"/>
                <c:pt idx="0">
                  <c:v>7.874015748031496E-3</c:v>
                </c:pt>
                <c:pt idx="1">
                  <c:v>1.5748031496062992E-2</c:v>
                </c:pt>
                <c:pt idx="2">
                  <c:v>1.5748031496062992E-2</c:v>
                </c:pt>
                <c:pt idx="3">
                  <c:v>1.5748031496062992E-2</c:v>
                </c:pt>
                <c:pt idx="4">
                  <c:v>1.5748031496062992E-2</c:v>
                </c:pt>
                <c:pt idx="5">
                  <c:v>1.5748031496062992E-2</c:v>
                </c:pt>
                <c:pt idx="6">
                  <c:v>1.5748031496062992E-2</c:v>
                </c:pt>
                <c:pt idx="7">
                  <c:v>2.3622047244094488E-2</c:v>
                </c:pt>
                <c:pt idx="8">
                  <c:v>2.3622047244094488E-2</c:v>
                </c:pt>
                <c:pt idx="9">
                  <c:v>2.3622047244094488E-2</c:v>
                </c:pt>
                <c:pt idx="10">
                  <c:v>2.3622047244094488E-2</c:v>
                </c:pt>
                <c:pt idx="11">
                  <c:v>2.3622047244094488E-2</c:v>
                </c:pt>
                <c:pt idx="12">
                  <c:v>3.1496062992125984E-2</c:v>
                </c:pt>
                <c:pt idx="13">
                  <c:v>3.1496062992125984E-2</c:v>
                </c:pt>
                <c:pt idx="14">
                  <c:v>3.1496062992125984E-2</c:v>
                </c:pt>
                <c:pt idx="15">
                  <c:v>3.937007874015748E-2</c:v>
                </c:pt>
                <c:pt idx="16">
                  <c:v>5.5118110236220472E-2</c:v>
                </c:pt>
                <c:pt idx="17">
                  <c:v>9.4488188976377951E-2</c:v>
                </c:pt>
                <c:pt idx="18">
                  <c:v>0.14173228346456693</c:v>
                </c:pt>
                <c:pt idx="19">
                  <c:v>0.15748031496062992</c:v>
                </c:pt>
                <c:pt idx="20">
                  <c:v>0.19685039370078741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E6-4409-8A3A-901A7BCFA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210254591"/>
        <c:axId val="874118575"/>
      </c:barChart>
      <c:catAx>
        <c:axId val="1210254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74118575"/>
        <c:crosses val="autoZero"/>
        <c:auto val="1"/>
        <c:lblAlgn val="ctr"/>
        <c:lblOffset val="100"/>
        <c:noMultiLvlLbl val="0"/>
      </c:catAx>
      <c:valAx>
        <c:axId val="8741185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lt1">
                  <a:lumMod val="95000"/>
                  <a:alpha val="5000"/>
                </a:schemeClr>
              </a:solidFill>
            </a:ln>
            <a:effectLst/>
          </c:spPr>
        </c:min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10254591"/>
        <c:crosses val="autoZero"/>
        <c:crossBetween val="between"/>
        <c:majorUnit val="5.000000000000001E-2"/>
        <c:minorUnit val="1.0000000000000002E-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[Számítások_Heves_új.xlsx]Munka5!Kimutatás2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u-HU"/>
              <a:t>A stratégiai célokhoz tartozó</a:t>
            </a:r>
            <a:r>
              <a:rPr lang="hu-HU" baseline="0"/>
              <a:t> intézkedések projektmennyisége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Munka5!$B$1</c:f>
              <c:strCache>
                <c:ptCount val="1"/>
                <c:pt idx="0">
                  <c:v>Összeg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Munka5!$A$2:$A$29</c:f>
              <c:multiLvlStrCache>
                <c:ptCount val="23"/>
                <c:lvl>
                  <c:pt idx="0">
                    <c:v>19.  K+F+I potenciál növelése a versenyképesség javítása érdekében</c:v>
                  </c:pt>
                  <c:pt idx="1">
                    <c:v>24.  Agglomerációs, zóna szintű és interregionális együttműködési programok</c:v>
                  </c:pt>
                  <c:pt idx="2">
                    <c:v>25.  A helyi identitás elősegítése, a városok lakosságmegtartó erejét növelését szolgáló programok</c:v>
                  </c:pt>
                  <c:pt idx="3">
                    <c:v>19.  K+F+I potenciál növelése a versenyképesség javítása érdekében</c:v>
                  </c:pt>
                  <c:pt idx="4">
                    <c:v>14.  Egészségügyi és szociális ellátórendszer kiépítése, fejlesztése, bővítése és egészségügyi szolgáltatások fejlesztése</c:v>
                  </c:pt>
                  <c:pt idx="5">
                    <c:v>12.  Kulturális és sportinfrastruktúra, közszolgáltatások fejlesztése a zóna vonzerejének növelése, az életminőség javítása, a kulturális és sportolási lehetőségek bővítése</c:v>
                  </c:pt>
                  <c:pt idx="6">
                    <c:v>10.  Köznevelési-, szakképzési- és felnőttképzési intézményrendszer és infrastruktúra fejlesztése – Köznevelési-, szakképzési- és felnőttképzési infrastruktúra- és humánfejlesztések</c:v>
                  </c:pt>
                  <c:pt idx="7">
                    <c:v>11.  Felsőoktatási intézményrendszer és infrastruktúra fejlesztése – Felsőoktatási infrastruktúra- és humánfejlesztések</c:v>
                  </c:pt>
                  <c:pt idx="8">
                    <c:v>14.  Egészségügyi és szociális ellátórendszer kiépítése, fejlesztése, bővítése és egészségügyi szolgáltatások fejlesztése</c:v>
                  </c:pt>
                  <c:pt idx="9">
                    <c:v>8.     Fenntartható vízgazdálkodás – Bel- és külterületi vízrendezés a csapadékvíz-gazdálkodással, belvíz elvezetéssel, valamint az öntözés biztosításával, bizonyos területek vízellátásával kapcsolatosan</c:v>
                  </c:pt>
                  <c:pt idx="10">
                    <c:v>13.  Városi területek és lakóövezetek komplex fejlesztése a munkaerő helyben tartása és vonzása érdekében</c:v>
                  </c:pt>
                  <c:pt idx="11">
                    <c:v>3.     Városi közlekedési fejlesztések: A munkaerő mobilitását támogató, a városok közigazgatási területén lévő és az agglomerációba tartozó településeket összekötő utak, kerékpárutak-, közösségi közlekedési eszközök és közlekedési rendszerek fejlesztése</c:v>
                  </c:pt>
                  <c:pt idx="12">
                    <c:v>9.     Víziközmű fejlesztés – Ivóvízellátás, szennyvíz elvezetés- és tisztítás fejlesztése, a hálózatok rekonstrukciója, bővítése</c:v>
                  </c:pt>
                  <c:pt idx="13">
                    <c:v>13.  Városi területek és lakóövezetek komplex fejlesztése a munkaerő helyben tartása és vonzása érdekében</c:v>
                  </c:pt>
                  <c:pt idx="14">
                    <c:v>14.  Egészségügyi és szociális ellátórendszer kiépítése, fejlesztése, bővítése és egészségügyi szolgáltatások fejlesztése</c:v>
                  </c:pt>
                  <c:pt idx="15">
                    <c:v>20.  Helyi gazdaság megerősítése- városrészi gazdasági központok kialakítása, fejlesztése a helyi gazdaság megerősítése érdekében</c:v>
                  </c:pt>
                  <c:pt idx="16">
                    <c:v>22.  Gazdaságfejlesztési és befektetésösztönző eszköz- és szervezetfejlesztés, városi tőkealap létrehozása és működtetése</c:v>
                  </c:pt>
                  <c:pt idx="17">
                    <c:v>21.  A helyi gazdaság húzóágazataihoz kapcsolódó stratégiai jellegű fejlesztések</c:v>
                  </c:pt>
                  <c:pt idx="18">
                    <c:v>7.     KKV fejlesztés: A helyi kis- és középvállalatok fejlesztése, digitalizációja, versenyképességük növelése, startupok ökoszisztéma, illetve a kapcsolódó ágazati fejlesztések</c:v>
                  </c:pt>
                  <c:pt idx="19">
                    <c:v>2.     Ipari parkhoz kapcsolódó fejlesztések: Ipari parkok, iparterületek, logisztikai és ipari parkok terület bővítése, illetve szolgáltatások fejlesztése, továbbá az ehhez kapcsolódó infrastrukturális beruházások kialakítása, fejlesztése</c:v>
                  </c:pt>
                  <c:pt idx="20">
                    <c:v>16.  Agrárfejlesztések – Az agrárium és az agribusiness fejlesztése</c:v>
                  </c:pt>
                  <c:pt idx="21">
                    <c:v>15.  A gazdaság zöldítése – zöldgazdaság és klímavédelmi intézkedések a helyi gazdaság potenciáljának erősítése érdekében</c:v>
                  </c:pt>
                  <c:pt idx="22">
                    <c:v>17.  Turizmusfejlesztés – Turisztikai vonzerők és szolgáltatások, kapcsolódó infrastruktúra és szálláshelyek fejlesztése, elérhetőségük javítása</c:v>
                  </c:pt>
                </c:lvl>
                <c:lvl>
                  <c:pt idx="0">
                    <c:v>Zóna szintű együttműködések fejlesztése</c:v>
                  </c:pt>
                  <c:pt idx="2">
                    <c:v>Társadalmi innováció fejlesztése</c:v>
                  </c:pt>
                  <c:pt idx="8">
                    <c:v>Gazdasági és környezeti kohézió megteremtése</c:v>
                  </c:pt>
                  <c:pt idx="13">
                    <c:v>Gazdasági versenyképesség növelése</c:v>
                  </c:pt>
                </c:lvl>
              </c:multiLvlStrCache>
            </c:multiLvlStrRef>
          </c:cat>
          <c:val>
            <c:numRef>
              <c:f>Munka5!$B$2:$B$29</c:f>
              <c:numCache>
                <c:formatCode>General</c:formatCode>
                <c:ptCount val="23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17</c:v>
                </c:pt>
                <c:pt idx="8">
                  <c:v>2</c:v>
                </c:pt>
                <c:pt idx="9">
                  <c:v>4</c:v>
                </c:pt>
                <c:pt idx="10">
                  <c:v>8</c:v>
                </c:pt>
                <c:pt idx="11">
                  <c:v>12</c:v>
                </c:pt>
                <c:pt idx="12">
                  <c:v>16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4</c:v>
                </c:pt>
                <c:pt idx="2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E2-43E3-B587-57BA13CD5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axId val="1410914575"/>
        <c:axId val="1281710607"/>
      </c:barChart>
      <c:catAx>
        <c:axId val="1410914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81710607"/>
        <c:crosses val="autoZero"/>
        <c:auto val="1"/>
        <c:lblAlgn val="ctr"/>
        <c:lblOffset val="100"/>
        <c:noMultiLvlLbl val="0"/>
      </c:catAx>
      <c:valAx>
        <c:axId val="12817106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10914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F9002-C819-4F10-BF17-8152ACCC0A49}" type="datetimeFigureOut">
              <a:rPr lang="hu-HU" smtClean="0"/>
              <a:t>2021. 01. 12.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89935-944A-4E48-8B3D-63850C4C14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120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Munkacsoportok kialakítása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89935-944A-4E48-8B3D-63850C4C14E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1717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89935-944A-4E48-8B3D-63850C4C14E0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1717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89935-944A-4E48-8B3D-63850C4C14E0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6201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89935-944A-4E48-8B3D-63850C4C14E0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212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183B20-D275-4575-9A76-DA921D316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61A924F-2215-46FB-8CBA-299FD7822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5B8F83-FCB1-4156-B30A-FC67B9DB8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213C-D3CB-431B-8CB9-5D5E511C8161}" type="datetimeFigureOut">
              <a:rPr lang="hu-HU" smtClean="0"/>
              <a:t>2021. 01. 12.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B10312-C747-4E32-96FC-0926A8841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714EC46-B38D-47A1-AC95-5771D905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4334-2112-4D3B-A54B-C64F1EF399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630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3F6DDA-BFB1-40DC-A3CC-EB64BEE7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9108BE3-16A0-466E-8355-BC92A74B9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95CD5D6-3F58-4AFD-96D8-CA7F8CCE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213C-D3CB-431B-8CB9-5D5E511C8161}" type="datetimeFigureOut">
              <a:rPr lang="hu-HU" smtClean="0"/>
              <a:t>2021. 01. 12.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083FF95-63BD-4E52-9BD8-DD0AD00FD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77B330C-B60C-4B18-B676-467724B3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4334-2112-4D3B-A54B-C64F1EF399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138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F078FC60-27FB-47EF-B775-CD65E4178B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7C92ED5-E949-4B13-9F77-44B596174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854177E-9BD5-44F7-B402-EC37742C1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213C-D3CB-431B-8CB9-5D5E511C8161}" type="datetimeFigureOut">
              <a:rPr lang="hu-HU" smtClean="0"/>
              <a:t>2021. 01. 12.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E68A989-E3E3-44C6-A9B9-6839D126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C8F9AD6-0ECA-49D7-BCEF-732E5BA7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4334-2112-4D3B-A54B-C64F1EF399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529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CDE7DD-C974-4FFD-ACB6-E5B51D24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CFA35C-217A-4DED-9DDA-23328CFE4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9EE0F2-0116-4B65-B837-0AA31F93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213C-D3CB-431B-8CB9-5D5E511C8161}" type="datetimeFigureOut">
              <a:rPr lang="hu-HU" smtClean="0"/>
              <a:t>2021. 01. 12.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29886D-8ED3-4E93-A4E3-BD79ED20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38C4CF-3720-45D6-8253-8784B946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4334-2112-4D3B-A54B-C64F1EF399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656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3F52DE-3329-49AD-B4D2-AAD1DB0EA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1788E54-36BD-4915-BED7-B8F5312D2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BF12027-D29B-4CFA-A9DB-08E4EBEA4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213C-D3CB-431B-8CB9-5D5E511C8161}" type="datetimeFigureOut">
              <a:rPr lang="hu-HU" smtClean="0"/>
              <a:t>2021. 01. 12.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B438D85-8D67-4E51-92A8-9AF1BEBA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FB573EE-15CB-4FFB-96F0-27492318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4334-2112-4D3B-A54B-C64F1EF399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514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582213-E715-4EF0-A59D-BBD2AA85D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62008C1-77D2-4375-9C76-F1C804C59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1E94E92-20A5-4B1C-BFDD-E88E4D781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6F6DDC9-B90C-4060-BF90-C825795C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213C-D3CB-431B-8CB9-5D5E511C8161}" type="datetimeFigureOut">
              <a:rPr lang="hu-HU" smtClean="0"/>
              <a:t>2021. 01. 12.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1864B9A-D97D-4856-A494-E25F9DCF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7D9A4B7-FAD4-483C-816F-83C603F3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4334-2112-4D3B-A54B-C64F1EF399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746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CC2795-8545-4182-B24F-713D4286C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B44F966-53BF-4422-88B8-8FF3BD272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8195873-D534-401A-A430-11DC12D3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6FB2FBB-9C5A-4126-86EA-7A86F4956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8D45DA2-D067-4605-BDA3-0CE9E01F36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09A3CE6-472C-418F-8B8E-68F5EE619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213C-D3CB-431B-8CB9-5D5E511C8161}" type="datetimeFigureOut">
              <a:rPr lang="hu-HU" smtClean="0"/>
              <a:t>2021. 01. 12.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F4235C6-7AE8-46F0-9108-6B51F04EC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29C5CEE-FCB5-49A8-BD1C-FC011FD6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4334-2112-4D3B-A54B-C64F1EF399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852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2583A2-80D9-42AB-926F-3CCDA2239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2C051B5-0A06-4B2E-B730-23113AB7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213C-D3CB-431B-8CB9-5D5E511C8161}" type="datetimeFigureOut">
              <a:rPr lang="hu-HU" smtClean="0"/>
              <a:t>2021. 01. 12.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72A4AF8-035F-48BE-8F34-9B45E43F0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DE35F7C-9F55-4F52-BBFA-76E0A170E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4334-2112-4D3B-A54B-C64F1EF399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733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FD755BC-B25E-4BC7-8332-41303CE1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213C-D3CB-431B-8CB9-5D5E511C8161}" type="datetimeFigureOut">
              <a:rPr lang="hu-HU" smtClean="0"/>
              <a:t>2021. 01. 12.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D19292A-8C1B-4A56-BA42-30F09B39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E9B716D-BCE4-4F69-B6EB-68868996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4334-2112-4D3B-A54B-C64F1EF399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358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5F4ABF-C27E-4A7B-A9F1-3E9D0C9E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8565AF-01B5-4741-89CC-26F60194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89A2BB3-C864-4A4C-A1B5-9157F77CA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82A85BB-1AC1-4144-AD0F-CA4E0F50D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213C-D3CB-431B-8CB9-5D5E511C8161}" type="datetimeFigureOut">
              <a:rPr lang="hu-HU" smtClean="0"/>
              <a:t>2021. 01. 12.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DA62655-1C4E-4FFC-B693-0744119AB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E054012-18FF-40C9-A1AE-4BE55824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4334-2112-4D3B-A54B-C64F1EF399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051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EF8A2D-AA95-4EFD-BFD1-1C079754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BC7C94E-FC50-43E0-973F-7E48BE1F6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1DE38CA-24CB-42B1-99C3-D54545F2B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28DC4DF-7748-4F8F-8E25-8083838D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213C-D3CB-431B-8CB9-5D5E511C8161}" type="datetimeFigureOut">
              <a:rPr lang="hu-HU" smtClean="0"/>
              <a:t>2021. 01. 12.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1A999B4-FACD-440E-823A-A0EC1351E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E596D8B-1C06-4123-BB10-870BE766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4334-2112-4D3B-A54B-C64F1EF399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421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1F9CFFA-CCE8-4AB2-83F1-92418E643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86737DA-A153-40C5-A1BD-FD622F284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3F630F-F597-48B1-B18E-6297826F1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E213C-D3CB-431B-8CB9-5D5E511C8161}" type="datetimeFigureOut">
              <a:rPr lang="hu-HU" smtClean="0"/>
              <a:t>2021. 01. 12.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ED7A398-5168-4330-89C2-D968679EB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81334D8-CF31-4FAC-8F3D-28FBE4305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34334-2112-4D3B-A54B-C64F1EF399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61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investinhevescounty.h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hyperlink" Target="mailto:juhasz.attila@hevesmegye.h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407ABA1E-2A74-44B7-A5A2-C7D2B162D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2442968"/>
          </a:xfrm>
        </p:spPr>
        <p:txBody>
          <a:bodyPr>
            <a:normAutofit fontScale="92500" lnSpcReduction="20000"/>
          </a:bodyPr>
          <a:lstStyle/>
          <a:p>
            <a:endParaRPr lang="hu-HU" dirty="0"/>
          </a:p>
          <a:p>
            <a:endParaRPr lang="hu-HU" dirty="0"/>
          </a:p>
          <a:p>
            <a:r>
              <a:rPr lang="hu-HU" sz="2600" dirty="0"/>
              <a:t>Heves megye helyzetelemzése és kitörési pontjai</a:t>
            </a:r>
          </a:p>
          <a:p>
            <a:endParaRPr lang="hu-HU" sz="1900" dirty="0"/>
          </a:p>
          <a:p>
            <a:r>
              <a:rPr lang="hu-HU" sz="1900" dirty="0"/>
              <a:t>					 	Domján Róbert</a:t>
            </a:r>
          </a:p>
          <a:p>
            <a:r>
              <a:rPr lang="hu-HU" sz="1900" dirty="0"/>
              <a:t>						            Dr. Juhász Attila Simon</a:t>
            </a:r>
          </a:p>
          <a:p>
            <a:r>
              <a:rPr lang="hu-HU" sz="1900" dirty="0"/>
              <a:t>						   Dr. </a:t>
            </a:r>
            <a:r>
              <a:rPr lang="hu-HU" sz="1900" dirty="0" err="1"/>
              <a:t>Ruszkai</a:t>
            </a:r>
            <a:r>
              <a:rPr lang="hu-HU" sz="1900" dirty="0"/>
              <a:t> Csaba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5EBE111-8254-4AA5-A654-3D8BB93B2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6" y="223391"/>
            <a:ext cx="3284109" cy="109689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C7C5FEE-D369-406B-BB41-082A9F30D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080" y="61646"/>
            <a:ext cx="2291220" cy="1262509"/>
          </a:xfrm>
          <a:prstGeom prst="rect">
            <a:avLst/>
          </a:prstGeom>
        </p:spPr>
      </p:pic>
      <p:sp>
        <p:nvSpPr>
          <p:cNvPr id="10" name="Rectangle 31">
            <a:extLst>
              <a:ext uri="{FF2B5EF4-FFF2-40B4-BE49-F238E27FC236}">
                <a16:creationId xmlns:a16="http://schemas.microsoft.com/office/drawing/2014/main" id="{6295FCA8-6F8B-4338-A55F-2EE15A415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854200"/>
            <a:ext cx="9144000" cy="1655763"/>
          </a:xfrm>
          <a:prstGeom prst="rect">
            <a:avLst/>
          </a:prstGeom>
        </p:spPr>
        <p:txBody>
          <a:bodyPr wrap="none" lIns="182880" tIns="0" rIns="0" bIns="0" anchor="ctr" anchorCtr="0">
            <a:noAutofit/>
          </a:bodyPr>
          <a:lstStyle/>
          <a:p>
            <a:pPr marL="0" lvl="1" algn="ctr"/>
            <a:br>
              <a:rPr lang="hu-HU" sz="2300" b="1" dirty="0">
                <a:latin typeface="Arial" pitchFamily="34" charset="0"/>
                <a:cs typeface="Arial" pitchFamily="34" charset="0"/>
              </a:rPr>
            </a:br>
            <a:br>
              <a:rPr lang="hu-HU" sz="2300" b="1" dirty="0">
                <a:latin typeface="Arial" pitchFamily="34" charset="0"/>
                <a:cs typeface="Arial" pitchFamily="34" charset="0"/>
              </a:rPr>
            </a:br>
            <a:r>
              <a:rPr lang="hu-HU" sz="2300" b="1" dirty="0">
                <a:latin typeface="Arial" pitchFamily="34" charset="0"/>
                <a:cs typeface="Arial" pitchFamily="34" charset="0"/>
              </a:rPr>
              <a:t>Az Északkelet-magyarországi Gazdaságfejlesztési Zóna </a:t>
            </a:r>
            <a:br>
              <a:rPr lang="hu-HU" sz="2300" b="1" dirty="0">
                <a:latin typeface="Arial" pitchFamily="34" charset="0"/>
                <a:cs typeface="Arial" pitchFamily="34" charset="0"/>
              </a:rPr>
            </a:br>
            <a:r>
              <a:rPr lang="hu-HU" sz="2300" b="1" dirty="0">
                <a:latin typeface="Arial" pitchFamily="34" charset="0"/>
                <a:cs typeface="Arial" pitchFamily="34" charset="0"/>
              </a:rPr>
              <a:t>területi tervezése</a:t>
            </a:r>
            <a:br>
              <a:rPr lang="hu-HU" sz="2300" b="1" dirty="0">
                <a:latin typeface="Arial" pitchFamily="34" charset="0"/>
                <a:cs typeface="Arial" pitchFamily="34" charset="0"/>
              </a:rPr>
            </a:br>
            <a:endParaRPr lang="hu-HU" sz="23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151D377-329E-4310-98A0-F80851F3F7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93" y="61646"/>
            <a:ext cx="1331214" cy="189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11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114E3F4-0A21-4CB7-B803-944B7C4BA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58782"/>
            <a:ext cx="8810625" cy="533830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429000" y="819150"/>
            <a:ext cx="7362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A munkanélküliség alakulása Heves megyében</a:t>
            </a:r>
          </a:p>
        </p:txBody>
      </p:sp>
    </p:spTree>
    <p:extLst>
      <p:ext uri="{BB962C8B-B14F-4D97-AF65-F5344CB8AC3E}">
        <p14:creationId xmlns:p14="http://schemas.microsoft.com/office/powerpoint/2010/main" val="414716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AD11F41-5CD5-4565-8247-C6DC25C644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9665727"/>
              </p:ext>
            </p:extLst>
          </p:nvPr>
        </p:nvGraphicFramePr>
        <p:xfrm>
          <a:off x="2084833" y="1133857"/>
          <a:ext cx="8028432" cy="563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églalap 3">
            <a:extLst>
              <a:ext uri="{FF2B5EF4-FFF2-40B4-BE49-F238E27FC236}">
                <a16:creationId xmlns:a16="http://schemas.microsoft.com/office/drawing/2014/main" id="{1CE44B70-9204-485D-B4CF-99C158AFEA55}"/>
              </a:ext>
            </a:extLst>
          </p:cNvPr>
          <p:cNvSpPr/>
          <p:nvPr/>
        </p:nvSpPr>
        <p:spPr>
          <a:xfrm>
            <a:off x="2948321" y="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</a:rPr>
              <a:t>A teljes munkaidőben alkalmazásban állók bruttó és nettó átlagkeresete nemzetgazdasági áganként (közfoglalkoztatottakkal együtt) Heves megyében 2020. I. negyedévében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341BB4-201F-4701-A9C0-EBA2E019C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Háztartások életszínvonala</a:t>
            </a:r>
            <a:br>
              <a:rPr lang="hu-HU" dirty="0"/>
            </a:br>
            <a:endParaRPr lang="hu-HU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BA9DC89E-05D9-428D-8882-677EA13CA7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292431"/>
              </p:ext>
            </p:extLst>
          </p:nvPr>
        </p:nvGraphicFramePr>
        <p:xfrm>
          <a:off x="1810693" y="1773956"/>
          <a:ext cx="8365402" cy="392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églalap 2">
            <a:extLst>
              <a:ext uri="{FF2B5EF4-FFF2-40B4-BE49-F238E27FC236}">
                <a16:creationId xmlns:a16="http://schemas.microsoft.com/office/drawing/2014/main" id="{2A6DF58B-C49D-4082-8B4E-CFA8CDB7C01D}"/>
              </a:ext>
            </a:extLst>
          </p:cNvPr>
          <p:cNvSpPr/>
          <p:nvPr/>
        </p:nvSpPr>
        <p:spPr>
          <a:xfrm>
            <a:off x="3048000" y="58465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háztartások egy főre jutó éves bevétele és jövedelme 2018-ban az Észak-magyarországi régióban és Magyarországon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82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8764345C-325E-49AF-8FF0-01B50930B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769" y="524878"/>
            <a:ext cx="7878462" cy="4735459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60E82828-2A9D-495D-9286-574164AA03DC}"/>
              </a:ext>
            </a:extLst>
          </p:cNvPr>
          <p:cNvSpPr/>
          <p:nvPr/>
        </p:nvSpPr>
        <p:spPr>
          <a:xfrm>
            <a:off x="3048000" y="540979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hu-HU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Szegénység vagy társadalmi </a:t>
            </a:r>
            <a:r>
              <a:rPr lang="hu-H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kirekesztődés</a:t>
            </a:r>
            <a:r>
              <a:rPr lang="hu-HU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alakulása az Észak-magyarországi régióban 2011-2017 között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(Forrás: KSH)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33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8CA0B0-0406-405D-BDD9-268EC4B8B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Oktatás</a:t>
            </a:r>
            <a:br>
              <a:rPr lang="hu-HU" dirty="0"/>
            </a:b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213560C-EF1F-4D6B-B419-C622877F3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878" y="1196193"/>
            <a:ext cx="8812177" cy="529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9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>
            <a:extLst>
              <a:ext uri="{FF2B5EF4-FFF2-40B4-BE49-F238E27FC236}">
                <a16:creationId xmlns:a16="http://schemas.microsoft.com/office/drawing/2014/main" id="{79307A60-48BC-4A7D-ACE9-35A1D8378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61" y="1755648"/>
            <a:ext cx="8228516" cy="469341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28F72F0-7EEE-4477-8147-09B45996BF55}"/>
              </a:ext>
            </a:extLst>
          </p:cNvPr>
          <p:cNvSpPr txBox="1"/>
          <p:nvPr/>
        </p:nvSpPr>
        <p:spPr>
          <a:xfrm>
            <a:off x="2761488" y="612648"/>
            <a:ext cx="6309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Heves megye lakásállományának változása 2001-2019 között</a:t>
            </a:r>
          </a:p>
        </p:txBody>
      </p:sp>
    </p:spTree>
    <p:extLst>
      <p:ext uri="{BB962C8B-B14F-4D97-AF65-F5344CB8AC3E}">
        <p14:creationId xmlns:p14="http://schemas.microsoft.com/office/powerpoint/2010/main" val="3700510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6B4637-5381-4102-99C7-645628AAD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78" y="224520"/>
            <a:ext cx="10515600" cy="1325563"/>
          </a:xfrm>
        </p:spPr>
        <p:txBody>
          <a:bodyPr/>
          <a:lstStyle/>
          <a:p>
            <a:r>
              <a:rPr lang="hu-HU" dirty="0"/>
              <a:t>Gazdaság - Ágazati fókuszú elemzés</a:t>
            </a:r>
            <a:br>
              <a:rPr lang="hu-HU" dirty="0"/>
            </a:b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FEF3076-645B-4D56-B3BE-44A098445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69" y="1118362"/>
            <a:ext cx="4572396" cy="293243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0EAE434-F924-4438-8F65-AF27A0F9B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069" y="3515242"/>
            <a:ext cx="5174067" cy="31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79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86BF5BBF-5A2C-4647-A987-0D307C15D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985" y="1572174"/>
            <a:ext cx="8805651" cy="5285826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762935" y="647700"/>
            <a:ext cx="771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/>
              <a:t>Adóbevételek alakulása</a:t>
            </a:r>
          </a:p>
        </p:txBody>
      </p:sp>
    </p:spTree>
    <p:extLst>
      <p:ext uri="{BB962C8B-B14F-4D97-AF65-F5344CB8AC3E}">
        <p14:creationId xmlns:p14="http://schemas.microsoft.com/office/powerpoint/2010/main" val="2321095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9A2EE00-B475-46EE-ABF8-DCEC1823FE1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" y="1242216"/>
            <a:ext cx="6477000" cy="469676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0335C3F-4750-4062-9F36-77B0E4AA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Infrastruktúra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51378885-2207-4791-B4D7-0C3D7C57C97D}"/>
              </a:ext>
            </a:extLst>
          </p:cNvPr>
          <p:cNvSpPr/>
          <p:nvPr/>
        </p:nvSpPr>
        <p:spPr>
          <a:xfrm>
            <a:off x="411434" y="5820315"/>
            <a:ext cx="7019635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Az országos közúthálózat elemei és a legközelebbi autópálya-csomópont elérhetősége a leggyorsabb úton </a:t>
            </a:r>
          </a:p>
          <a:p>
            <a:pPr algn="ctr">
              <a:spcAft>
                <a:spcPts val="60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GeoX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alapján, 2019)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1F621097-5441-412D-BB9B-34017501E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517" y="138658"/>
            <a:ext cx="4247805" cy="658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2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6D1899E-C0AB-423A-8AD1-56F4F0407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798" y="2525647"/>
            <a:ext cx="6857202" cy="4332353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91E0A42E-8204-4531-833D-28F5A2335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37875" cy="399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84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DE76962E-E501-4C18-8AC7-D508445FE5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1727" y="1"/>
            <a:ext cx="1135030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11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A21A771E-666A-4B53-9598-0EAEACB0E7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40" y="123126"/>
            <a:ext cx="9448119" cy="5504236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D8B65060-BFEC-4BEC-B23E-CEED12805C9C}"/>
              </a:ext>
            </a:extLst>
          </p:cNvPr>
          <p:cNvSpPr/>
          <p:nvPr/>
        </p:nvSpPr>
        <p:spPr>
          <a:xfrm>
            <a:off x="3167553" y="56273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Az egy főre jutó internet-előfizetések száma </a:t>
            </a:r>
          </a:p>
          <a:p>
            <a:pPr algn="ctr"/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</a:rPr>
              <a:t>GeoX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 alapján, 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06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04D575-03DF-4F12-963B-B8667119D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820"/>
            <a:ext cx="10515600" cy="1325563"/>
          </a:xfrm>
        </p:spPr>
        <p:txBody>
          <a:bodyPr/>
          <a:lstStyle/>
          <a:p>
            <a:r>
              <a:rPr lang="hu-HU" dirty="0"/>
              <a:t>Befektetői környezet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85483EB-F1D1-42FB-BC3D-B48ACA938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127" y="1106874"/>
            <a:ext cx="11517745" cy="55293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Heves megye befektetésre alkalmas területei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dirty="0"/>
              <a:t> </a:t>
            </a:r>
            <a:r>
              <a:rPr lang="hu-HU" u="sng" dirty="0">
                <a:hlinkClick r:id="rId2"/>
              </a:rPr>
              <a:t>http://investinhevescounty.hu</a:t>
            </a:r>
            <a:endParaRPr lang="hu-HU" u="sng" dirty="0"/>
          </a:p>
          <a:p>
            <a:pPr marL="0" indent="0">
              <a:spcAft>
                <a:spcPts val="600"/>
              </a:spcAft>
              <a:buNone/>
            </a:pPr>
            <a:endParaRPr lang="hu-HU" u="sng" dirty="0"/>
          </a:p>
          <a:p>
            <a:pPr>
              <a:spcAft>
                <a:spcPts val="600"/>
              </a:spcAft>
            </a:pPr>
            <a:r>
              <a:rPr lang="hu-HU" dirty="0"/>
              <a:t>A honlap adatai szerint jelenleg 88 befektetésre alkalmas ingatlan található.</a:t>
            </a:r>
          </a:p>
          <a:p>
            <a:pPr>
              <a:spcAft>
                <a:spcPts val="600"/>
              </a:spcAft>
            </a:pPr>
            <a:endParaRPr lang="hu-HU" dirty="0"/>
          </a:p>
          <a:p>
            <a:pPr>
              <a:spcAft>
                <a:spcPts val="600"/>
              </a:spcAft>
            </a:pPr>
            <a:r>
              <a:rPr lang="pt-BR" dirty="0"/>
              <a:t>A telkek átlagos mérete 11570 m2</a:t>
            </a:r>
            <a:endParaRPr lang="hu-HU" dirty="0"/>
          </a:p>
          <a:p>
            <a:pPr>
              <a:spcAft>
                <a:spcPts val="600"/>
              </a:spcAft>
            </a:pPr>
            <a:endParaRPr lang="hu-HU" dirty="0"/>
          </a:p>
          <a:p>
            <a:pPr>
              <a:spcAft>
                <a:spcPts val="600"/>
              </a:spcAft>
            </a:pPr>
            <a:r>
              <a:rPr lang="hu-HU" dirty="0"/>
              <a:t>Darabszám tekintetében a legtöbb hasznosítható ingatlan Füzesabonyban és Hatvanban található</a:t>
            </a:r>
            <a:endParaRPr lang="hu-HU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6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0765352-BA12-4B77-BA85-8A26C44639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78" y="0"/>
            <a:ext cx="5240022" cy="6861146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628300-C2B9-40C3-A9FE-C25C75144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9" y="206275"/>
            <a:ext cx="6808046" cy="6445450"/>
          </a:xfrm>
        </p:spPr>
        <p:txBody>
          <a:bodyPr>
            <a:normAutofit/>
          </a:bodyPr>
          <a:lstStyle/>
          <a:p>
            <a:r>
              <a:rPr lang="hu-HU" dirty="0"/>
              <a:t>Abasári Ipari Park</a:t>
            </a:r>
          </a:p>
          <a:p>
            <a:r>
              <a:rPr lang="hu-HU" dirty="0"/>
              <a:t>Bélapátfalvi Ipari Park</a:t>
            </a:r>
          </a:p>
          <a:p>
            <a:r>
              <a:rPr lang="hu-HU" dirty="0"/>
              <a:t>Gyöngyös Ipari Park</a:t>
            </a:r>
          </a:p>
          <a:p>
            <a:r>
              <a:rPr lang="hu-HU" dirty="0"/>
              <a:t>Hatvani Ipari Park</a:t>
            </a:r>
          </a:p>
          <a:p>
            <a:r>
              <a:rPr lang="hu-HU" dirty="0"/>
              <a:t>Hevesi Ipari Park</a:t>
            </a:r>
          </a:p>
          <a:p>
            <a:r>
              <a:rPr lang="hu-HU" dirty="0"/>
              <a:t>Mátrai Erőmű Ipari Park</a:t>
            </a:r>
          </a:p>
          <a:p>
            <a:r>
              <a:rPr lang="hu-HU" dirty="0" err="1"/>
              <a:t>Pikopack</a:t>
            </a:r>
            <a:r>
              <a:rPr lang="hu-HU" dirty="0"/>
              <a:t> Ipari Park</a:t>
            </a:r>
          </a:p>
          <a:p>
            <a:r>
              <a:rPr lang="hu-HU" dirty="0"/>
              <a:t>Siroki Ipari Park</a:t>
            </a:r>
          </a:p>
          <a:p>
            <a:r>
              <a:rPr lang="hu-HU" i="1" dirty="0"/>
              <a:t>Észak -magyarországi Faipari Klaszter (Heves)</a:t>
            </a:r>
          </a:p>
          <a:p>
            <a:r>
              <a:rPr lang="hu-HU" i="1" dirty="0"/>
              <a:t>INNTEK Innovációs és Technológiai Központ Nonprofit Kft (Heves)</a:t>
            </a:r>
          </a:p>
          <a:p>
            <a:r>
              <a:rPr lang="hu-HU" i="1" dirty="0"/>
              <a:t>Egri Ipari Park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14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A64A48-CF5A-47AB-B063-AF4D0E66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6170"/>
          </a:xfrm>
        </p:spPr>
        <p:txBody>
          <a:bodyPr>
            <a:normAutofit/>
          </a:bodyPr>
          <a:lstStyle/>
          <a:p>
            <a:pPr algn="ctr"/>
            <a:r>
              <a:rPr lang="hu-H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Heves megye víziója 2030-ig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47E08BE-32B3-43AE-AE20-D9C8B4945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4800" dirty="0"/>
              <a:t>Heves megye 2030-ra a népességét megtartó, a várostérségeket és a perifériákat megerősítő fejlesztéspolitika eredményeként, közúton és vasúton jól megközelíthető, fejlett gazdasággal rendelkező, klímaadaptív térséggé válik.</a:t>
            </a:r>
          </a:p>
        </p:txBody>
      </p:sp>
    </p:spTree>
    <p:extLst>
      <p:ext uri="{BB962C8B-B14F-4D97-AF65-F5344CB8AC3E}">
        <p14:creationId xmlns:p14="http://schemas.microsoft.com/office/powerpoint/2010/main" val="3388160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3FCFC1E-F82B-4339-8B9B-75D0E8207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1" y="214939"/>
            <a:ext cx="11705187" cy="644038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r>
              <a:rPr lang="hu-HU" b="1" dirty="0"/>
              <a:t>Heves megye közútjai, kerékpárútjai, a városokat összekötő kötöttpályás infrastruktúrák és a települések belterületi gyűjtőútjai megújulnak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sz="2600" dirty="0"/>
              <a:t>(Heves várost eléri az M8 és az M25 gyorsforgalmi út, így a déli periféria csatlakozik a Hatvan-Gyöngyös-Eger tengelyhez</a:t>
            </a:r>
            <a:r>
              <a:rPr lang="hu-HU" dirty="0"/>
              <a:t>)</a:t>
            </a:r>
          </a:p>
          <a:p>
            <a:r>
              <a:rPr lang="hu-HU" b="1" dirty="0"/>
              <a:t>új összekötő utak, amely az északi periféria települést kötik be</a:t>
            </a:r>
            <a:r>
              <a:rPr lang="hu-HU" dirty="0"/>
              <a:t> </a:t>
            </a:r>
            <a:r>
              <a:rPr lang="hu-HU" b="1" dirty="0"/>
              <a:t>az M3-as autópályához</a:t>
            </a:r>
          </a:p>
          <a:p>
            <a:r>
              <a:rPr lang="hu-HU" b="1" dirty="0"/>
              <a:t>kerékpárúthálózat dinamikus fejlődése</a:t>
            </a:r>
            <a:r>
              <a:rPr lang="hu-HU" dirty="0"/>
              <a:t> </a:t>
            </a:r>
          </a:p>
          <a:p>
            <a:r>
              <a:rPr lang="hu-HU" b="1" dirty="0"/>
              <a:t>a munkaképeskorú lakosság legalább 80%-a aktív</a:t>
            </a:r>
            <a:r>
              <a:rPr lang="hu-HU" dirty="0"/>
              <a:t>, a munkanélküliség 2%</a:t>
            </a:r>
          </a:p>
          <a:p>
            <a:r>
              <a:rPr lang="hu-HU" dirty="0"/>
              <a:t> </a:t>
            </a:r>
            <a:r>
              <a:rPr lang="hu-HU" b="1" dirty="0"/>
              <a:t>zöld és barnamezős iparterületfejlesztések</a:t>
            </a:r>
            <a:endParaRPr lang="hu-HU" dirty="0"/>
          </a:p>
          <a:p>
            <a:r>
              <a:rPr lang="hu-HU" b="1" dirty="0"/>
              <a:t>digitalizáció, a szakképzés feltételei elsőrangúak</a:t>
            </a:r>
            <a:endParaRPr lang="hu-HU" dirty="0"/>
          </a:p>
          <a:p>
            <a:r>
              <a:rPr lang="hu-HU" b="1" dirty="0"/>
              <a:t>a felsőoktatás nyújtotta kínálat nemzetközi szinten is versenyképes </a:t>
            </a:r>
            <a:endParaRPr lang="hu-HU" dirty="0"/>
          </a:p>
          <a:p>
            <a:r>
              <a:rPr lang="hu-HU" b="1" dirty="0"/>
              <a:t>a K+F+I potenciál is növekszik, amely új </a:t>
            </a:r>
            <a:r>
              <a:rPr lang="hu-HU" b="1" dirty="0" err="1"/>
              <a:t>ágazatokat</a:t>
            </a:r>
            <a:r>
              <a:rPr lang="hu-HU" b="1" dirty="0"/>
              <a:t>, </a:t>
            </a:r>
            <a:r>
              <a:rPr lang="hu-HU" b="1" dirty="0" err="1"/>
              <a:t>alágazatokat</a:t>
            </a:r>
            <a:r>
              <a:rPr lang="hu-HU" b="1" dirty="0"/>
              <a:t> erősít meg a megyében</a:t>
            </a:r>
            <a:endParaRPr lang="hu-HU" dirty="0"/>
          </a:p>
          <a:p>
            <a:r>
              <a:rPr lang="hu-HU" dirty="0"/>
              <a:t>A környezeti fejlesztések, </a:t>
            </a:r>
            <a:r>
              <a:rPr lang="hu-HU" b="1" dirty="0"/>
              <a:t>az energiahatékonysági beruházások és a zöldenergia térségi részarányának növekedése megerősíti a Bükk-Mátra vidék környezeti-turisztikai adottságait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5507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5184BE-A449-41FF-952F-4F6180BB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b="1" dirty="0"/>
              <a:t>Stratégiai célok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98B843-95AC-4A9E-9F9F-2ABF0C87D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86" y="1825625"/>
            <a:ext cx="10515600" cy="4351338"/>
          </a:xfrm>
        </p:spPr>
        <p:txBody>
          <a:bodyPr/>
          <a:lstStyle/>
          <a:p>
            <a:r>
              <a:rPr lang="hu-HU" sz="4800" dirty="0"/>
              <a:t>Gazdasági versenyképesség növelése</a:t>
            </a:r>
          </a:p>
          <a:p>
            <a:r>
              <a:rPr lang="hu-HU" sz="4800" dirty="0"/>
              <a:t>Társadalmi innováció fejlesztése</a:t>
            </a:r>
          </a:p>
          <a:p>
            <a:r>
              <a:rPr lang="hu-HU" sz="4800" dirty="0"/>
              <a:t>Gazdasági és környezeti kohézió megteremtése</a:t>
            </a:r>
          </a:p>
          <a:p>
            <a:r>
              <a:rPr lang="hu-HU" sz="4800" dirty="0"/>
              <a:t>Zóna szintű együttműködések fejlesztése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94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572833"/>
              </p:ext>
            </p:extLst>
          </p:nvPr>
        </p:nvGraphicFramePr>
        <p:xfrm>
          <a:off x="0" y="0"/>
          <a:ext cx="12192000" cy="6932221"/>
        </p:xfrm>
        <a:graphic>
          <a:graphicData uri="http://schemas.openxmlformats.org/drawingml/2006/table">
            <a:tbl>
              <a:tblPr/>
              <a:tblGrid>
                <a:gridCol w="1352550">
                  <a:extLst>
                    <a:ext uri="{9D8B030D-6E8A-4147-A177-3AD203B41FA5}">
                      <a16:colId xmlns:a16="http://schemas.microsoft.com/office/drawing/2014/main" val="3473521038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319012469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476825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3165265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2775775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48991510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96025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07642937"/>
                    </a:ext>
                  </a:extLst>
                </a:gridCol>
              </a:tblGrid>
              <a:tr h="537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Stratégiai célok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Gazdasági versenyképesség növelése</a:t>
                      </a:r>
                    </a:p>
                    <a:p>
                      <a:pPr algn="ctr" rtl="0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Társadalmi innováció fejlesztése</a:t>
                      </a:r>
                    </a:p>
                    <a:p>
                      <a:pPr algn="ctr" rtl="0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Területi infrastruktúra fejlesztése</a:t>
                      </a:r>
                    </a:p>
                    <a:p>
                      <a:pPr algn="ctr" rtl="0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Zóna szintű együttműködések fejlesztése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912931"/>
                  </a:ext>
                </a:extLst>
              </a:tr>
              <a:tr h="202623"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Beavatkozások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ernyő projekt címek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indikatív tartalom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ernyő projekt címek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indikatív tartalom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ernyő projekt címek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indikatív tartalom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706796"/>
                  </a:ext>
                </a:extLst>
              </a:tr>
              <a:tr h="8728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Kitörési pontokra épülő gazdaságfejlesztés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cégek fejlesztései (kivéve turizmus, agrárium)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Korszerű gyakorlati tudás biztosítása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óvoda-, iskolafejlesztések; szakképzési centrum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Elérhetőség feltételeinek javítása a versenyképesség biztosítása érdekében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MK közutak; elkerülő utak, kerékpárutak, vasút, intermodális központ,helyi tömegközlekedés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Megyei Jogú Városok együttműködés fejlesztése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80557"/>
                  </a:ext>
                </a:extLst>
              </a:tr>
              <a:tr h="74814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Hozzáadott érték alapú, technológiájában megújuló, fenntartható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u-H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agrár cégek fejlesztései + NAK, öntözésfejlesztés, feldolgozó kapacitás </a:t>
                      </a:r>
                      <a:r>
                        <a:rPr lang="hu-HU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fejl</a:t>
                      </a:r>
                      <a:endParaRPr lang="hu-H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K+F+I potenciál növelése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u-H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EKE; cégek fejlesztési kapacitásai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Vonzó települési környezet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u-H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faluközpont, zöldváros, belterületi utak, járdák, szoc.alapellátás, bentlakásos szoc intézmények, bölcsőde, egyéb intézményi fejlesztések, játszóterek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Agglomerációs és kistérségi együttműködések fejlesztése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773800"/>
                  </a:ext>
                </a:extLst>
              </a:tr>
              <a:tr h="24938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agrárvertikum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92971"/>
                  </a:ext>
                </a:extLst>
              </a:tr>
              <a:tr h="37407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KKV szektor versenyképességének növelése befektetés ösztönzéssel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u-H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klaszterek, piacra jutás támogatása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kultúra szerepének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u-H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művházak, közösségi terek, könyvtárak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Okos települések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u-H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okosváros, okosfalu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Megyei együttműködések fejlesztése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088508"/>
                  </a:ext>
                </a:extLst>
              </a:tr>
              <a:tr h="62345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növelése a térségi identitás erősítésében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925437"/>
                  </a:ext>
                </a:extLst>
              </a:tr>
              <a:tr h="8728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Sokszínű adottságokra alapuló turizmusfejlesztés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céges és önkormányzati turisztikai fejlesztések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Munkaerőpiaci igényekre alapuló humáninfrastruktúra fejlesztése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foglalkoztatási paktum; EFOP-153;TOP-521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Környezeti beruházások ösztönzése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csapadékvíz, árvízvédelem, kármentesítés, ivóvíz- szennyvíz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Határon túli területek együttműködés fejlesztése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78082"/>
                  </a:ext>
                </a:extLst>
              </a:tr>
              <a:tr h="8728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Energetikai szerkezetváltás a klímavédelem és az energiaimport függőség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u-H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energetika, hulladékgazdálkodás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Egészséges társadalom kialakítása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u-H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alapellátás, szakellátás,kórházak; egészséges életmód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Helyi adottságokon alapuló gazdasági környezet fejlesztése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u-H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barnamezős területek hasznosítása, iparterület/ipari park fejlesztés TOP-111, iparterület megközelítés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40608"/>
                  </a:ext>
                </a:extLst>
              </a:tr>
              <a:tr h="24938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csökkentése érdekében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088908"/>
                  </a:ext>
                </a:extLst>
              </a:tr>
              <a:tr h="8728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önellátó települések alapjának megteremtése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pl. TOP-131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sport, mint az egészséges élet nélkülözhetetlen alappillére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sportpályák, uszodák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Periférikus élethelyzetek felszámolása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szoc.várorehab, tanoda, biztos kezdet gyerekház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620711"/>
                  </a:ext>
                </a:extLst>
              </a:tr>
              <a:tr h="38186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Helyi identitástudat erősítése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TOP-531; CLLD; LEADER; egyház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45" marR="4945" marT="49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43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326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BD5249A-6E54-4178-86AC-13A6E2EF89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310100"/>
              </p:ext>
            </p:extLst>
          </p:nvPr>
        </p:nvGraphicFramePr>
        <p:xfrm>
          <a:off x="2243580" y="0"/>
          <a:ext cx="716437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4281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219075"/>
            <a:ext cx="8218170" cy="660388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81049" y="1443526"/>
            <a:ext cx="26193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/>
              <a:t>Hatvan Eger Gyöngyös</a:t>
            </a:r>
          </a:p>
          <a:p>
            <a:endParaRPr lang="hu-HU" sz="4400" dirty="0"/>
          </a:p>
          <a:p>
            <a:r>
              <a:rPr lang="hu-HU" sz="4400" dirty="0"/>
              <a:t> „ipari tengely”</a:t>
            </a:r>
          </a:p>
        </p:txBody>
      </p:sp>
    </p:spTree>
    <p:extLst>
      <p:ext uri="{BB962C8B-B14F-4D97-AF65-F5344CB8AC3E}">
        <p14:creationId xmlns:p14="http://schemas.microsoft.com/office/powerpoint/2010/main" val="3123471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80" y="-9164"/>
            <a:ext cx="8021820" cy="686716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90525" y="685800"/>
            <a:ext cx="32861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/>
              <a:t>Ipari tengely</a:t>
            </a:r>
          </a:p>
          <a:p>
            <a:endParaRPr lang="hu-HU" sz="3600" dirty="0"/>
          </a:p>
          <a:p>
            <a:r>
              <a:rPr lang="hu-HU" sz="3600" dirty="0"/>
              <a:t>Puffer zóna</a:t>
            </a:r>
          </a:p>
          <a:p>
            <a:endParaRPr lang="hu-HU" sz="3600" dirty="0"/>
          </a:p>
          <a:p>
            <a:r>
              <a:rPr lang="hu-HU" sz="3600" dirty="0"/>
              <a:t>Fő közlekedési közúti-vasúti tengely</a:t>
            </a:r>
          </a:p>
          <a:p>
            <a:endParaRPr lang="hu-HU" sz="3600" dirty="0"/>
          </a:p>
          <a:p>
            <a:endParaRPr lang="hu-HU" sz="3600" dirty="0"/>
          </a:p>
        </p:txBody>
      </p:sp>
      <p:sp>
        <p:nvSpPr>
          <p:cNvPr id="4" name="Folyamatábra: Bekötés 3"/>
          <p:cNvSpPr/>
          <p:nvPr/>
        </p:nvSpPr>
        <p:spPr>
          <a:xfrm>
            <a:off x="838200" y="1371600"/>
            <a:ext cx="457200" cy="457200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olyamatábra: Bekötés 7"/>
          <p:cNvSpPr/>
          <p:nvPr/>
        </p:nvSpPr>
        <p:spPr>
          <a:xfrm>
            <a:off x="1985962" y="1371600"/>
            <a:ext cx="457200" cy="4572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>
            <a:off x="1313565" y="1600200"/>
            <a:ext cx="6390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676275" y="2628900"/>
            <a:ext cx="161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971550" y="2628900"/>
            <a:ext cx="161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1232602" y="2628900"/>
            <a:ext cx="161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485775" y="5010150"/>
            <a:ext cx="2755462" cy="9525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24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26C679EA-2D8F-4FFE-8C0B-BE66ADFEE43B}"/>
              </a:ext>
            </a:extLst>
          </p:cNvPr>
          <p:cNvSpPr txBox="1"/>
          <p:nvPr/>
        </p:nvSpPr>
        <p:spPr>
          <a:xfrm>
            <a:off x="301658" y="0"/>
            <a:ext cx="11821212" cy="75018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Kormánybiztosok feladata: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figyelemmel kísérik a zónát érintő európai uniós és nemzeti forrásból megvalósuló fejlesztési tervek előkészítését és végrehajtását,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tájékozódnak a gazdasági szereplők által megvalósítani tervezett beruházásokról és fejlesztési igényeikről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véleményezik a fejlesztési terveket.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kormánybiztosok együttműködnek: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az önkormányzatokkal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gazdasági szereplőkkel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Tevékenységüket a miniszterelnök a Miniszterelnökséget vezető miniszter útján irányítja.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Északkelet-magyarországi Gazdaságfejlesztési Zóna komplex fejlesztéséért felelős kormánybiztos Palkovics László innovációs és technológiai miniszter .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704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C27BAF73-8152-4344-9BF3-CCF63BEBE7FB}"/>
              </a:ext>
            </a:extLst>
          </p:cNvPr>
          <p:cNvSpPr txBox="1"/>
          <p:nvPr/>
        </p:nvSpPr>
        <p:spPr>
          <a:xfrm>
            <a:off x="393192" y="417504"/>
            <a:ext cx="2770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Meglévő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És/vagy fejlesztés alatt álló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ipari parkok,  iparterületek</a:t>
            </a:r>
          </a:p>
        </p:txBody>
      </p:sp>
      <p:sp>
        <p:nvSpPr>
          <p:cNvPr id="5" name="Folyamatábra: Bekötés 4">
            <a:extLst>
              <a:ext uri="{FF2B5EF4-FFF2-40B4-BE49-F238E27FC236}">
                <a16:creationId xmlns:a16="http://schemas.microsoft.com/office/drawing/2014/main" id="{D60088C8-70BC-4E24-80F2-D785090CB5AF}"/>
              </a:ext>
            </a:extLst>
          </p:cNvPr>
          <p:cNvSpPr/>
          <p:nvPr/>
        </p:nvSpPr>
        <p:spPr>
          <a:xfrm>
            <a:off x="393192" y="1706807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7" name="Folyamatábra: Bekötés 6">
            <a:extLst>
              <a:ext uri="{FF2B5EF4-FFF2-40B4-BE49-F238E27FC236}">
                <a16:creationId xmlns:a16="http://schemas.microsoft.com/office/drawing/2014/main" id="{4CBB2280-33E5-496D-AAFE-B75392B48206}"/>
              </a:ext>
            </a:extLst>
          </p:cNvPr>
          <p:cNvSpPr/>
          <p:nvPr/>
        </p:nvSpPr>
        <p:spPr>
          <a:xfrm>
            <a:off x="393192" y="3669660"/>
            <a:ext cx="457200" cy="457200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417B4B7-3E20-43D4-88B7-A1E57226D5E3}"/>
              </a:ext>
            </a:extLst>
          </p:cNvPr>
          <p:cNvSpPr txBox="1"/>
          <p:nvPr/>
        </p:nvSpPr>
        <p:spPr>
          <a:xfrm>
            <a:off x="393192" y="169151"/>
            <a:ext cx="6537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Iparterületek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25" y="0"/>
            <a:ext cx="7800975" cy="687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81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425C4F3-5048-41B1-870F-0EC41E2AA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24" y="1451726"/>
            <a:ext cx="6702552" cy="5112531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7CAA1A54-88EA-460F-ACEA-7CEECF01099E}"/>
              </a:ext>
            </a:extLst>
          </p:cNvPr>
          <p:cNvSpPr txBox="1"/>
          <p:nvPr/>
        </p:nvSpPr>
        <p:spPr>
          <a:xfrm>
            <a:off x="332232" y="293743"/>
            <a:ext cx="11765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/>
              <a:t>Barnamezős területek és rekultivációra</a:t>
            </a:r>
          </a:p>
          <a:p>
            <a:pPr algn="ctr"/>
            <a:r>
              <a:rPr lang="hu-HU" sz="3600" dirty="0"/>
              <a:t>kármentesítésre váró területek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8292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3D9ED39-10BC-4BC5-B649-71AA8EC5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08" y="384661"/>
            <a:ext cx="7960720" cy="608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25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417B4B7-3E20-43D4-88B7-A1E57226D5E3}"/>
              </a:ext>
            </a:extLst>
          </p:cNvPr>
          <p:cNvSpPr txBox="1"/>
          <p:nvPr/>
        </p:nvSpPr>
        <p:spPr>
          <a:xfrm>
            <a:off x="3245739" y="211455"/>
            <a:ext cx="6537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Turizmus fejlesztés lehetőségei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1144250"/>
            <a:ext cx="6461760" cy="548599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71377" y="1282962"/>
            <a:ext cx="36099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hu-HU" sz="4000" dirty="0">
                <a:solidFill>
                  <a:srgbClr val="92D050"/>
                </a:solidFill>
              </a:rPr>
              <a:t>Mátra-Bükk turisztikai térség</a:t>
            </a:r>
          </a:p>
          <a:p>
            <a:pPr marL="742950" indent="-742950">
              <a:buFont typeface="+mj-lt"/>
              <a:buAutoNum type="arabicPeriod"/>
            </a:pPr>
            <a:endParaRPr lang="hu-HU" sz="4000" dirty="0">
              <a:solidFill>
                <a:srgbClr val="92D05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hu-HU" sz="4000" dirty="0">
                <a:solidFill>
                  <a:srgbClr val="E33DD7"/>
                </a:solidFill>
              </a:rPr>
              <a:t>Tisza-tó turisztikai térség</a:t>
            </a:r>
          </a:p>
        </p:txBody>
      </p:sp>
    </p:spTree>
    <p:extLst>
      <p:ext uri="{BB962C8B-B14F-4D97-AF65-F5344CB8AC3E}">
        <p14:creationId xmlns:p14="http://schemas.microsoft.com/office/powerpoint/2010/main" val="4262814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09575" y="847725"/>
            <a:ext cx="32194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Kerékpáros turizmus fejlesztésének lehetőségei </a:t>
            </a:r>
          </a:p>
          <a:p>
            <a:endParaRPr lang="hu-HU" sz="4000" dirty="0"/>
          </a:p>
          <a:p>
            <a:endParaRPr lang="hu-HU" sz="4000" dirty="0"/>
          </a:p>
          <a:p>
            <a:r>
              <a:rPr lang="hu-HU" sz="2400" dirty="0"/>
              <a:t>Meglévő kerékpárutak</a:t>
            </a:r>
          </a:p>
          <a:p>
            <a:endParaRPr lang="hu-HU" sz="2400" dirty="0"/>
          </a:p>
          <a:p>
            <a:endParaRPr lang="hu-HU" sz="2400" dirty="0"/>
          </a:p>
          <a:p>
            <a:r>
              <a:rPr lang="hu-HU" sz="2400" dirty="0"/>
              <a:t>Épülő kerékpárutak</a:t>
            </a:r>
          </a:p>
          <a:p>
            <a:endParaRPr lang="hu-HU" sz="2400" dirty="0"/>
          </a:p>
          <a:p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23" y="0"/>
            <a:ext cx="8374977" cy="6858000"/>
          </a:xfrm>
          <a:prstGeom prst="rect">
            <a:avLst/>
          </a:prstGeom>
        </p:spPr>
      </p:pic>
      <p:cxnSp>
        <p:nvCxnSpPr>
          <p:cNvPr id="6" name="Egyenes összekötő 5"/>
          <p:cNvCxnSpPr/>
          <p:nvPr/>
        </p:nvCxnSpPr>
        <p:spPr>
          <a:xfrm>
            <a:off x="828675" y="5200650"/>
            <a:ext cx="20288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733425" y="6315075"/>
            <a:ext cx="20288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105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04799" y="381000"/>
            <a:ext cx="321945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Kerékpáros turizmus fejlesztésének lehetőségei </a:t>
            </a:r>
          </a:p>
          <a:p>
            <a:endParaRPr lang="hu-HU" sz="4000" dirty="0"/>
          </a:p>
          <a:p>
            <a:r>
              <a:rPr lang="hu-HU" sz="2400" dirty="0"/>
              <a:t>Meglévő kerékpárutak</a:t>
            </a:r>
          </a:p>
          <a:p>
            <a:endParaRPr lang="hu-HU" sz="2400" dirty="0"/>
          </a:p>
          <a:p>
            <a:r>
              <a:rPr lang="hu-HU" sz="2400" dirty="0"/>
              <a:t>Épülő kerékpárutak</a:t>
            </a:r>
          </a:p>
          <a:p>
            <a:endParaRPr lang="hu-HU" sz="2400" dirty="0"/>
          </a:p>
          <a:p>
            <a:r>
              <a:rPr lang="hu-HU" sz="2400" dirty="0"/>
              <a:t>Tervezés alatti utak</a:t>
            </a:r>
          </a:p>
          <a:p>
            <a:endParaRPr lang="hu-HU" sz="2400" dirty="0"/>
          </a:p>
        </p:txBody>
      </p:sp>
      <p:cxnSp>
        <p:nvCxnSpPr>
          <p:cNvPr id="6" name="Egyenes összekötő 5"/>
          <p:cNvCxnSpPr/>
          <p:nvPr/>
        </p:nvCxnSpPr>
        <p:spPr>
          <a:xfrm>
            <a:off x="542925" y="3876675"/>
            <a:ext cx="20288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609600" y="4657725"/>
            <a:ext cx="20288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9" y="0"/>
            <a:ext cx="8667751" cy="6858000"/>
          </a:xfrm>
          <a:prstGeom prst="rect">
            <a:avLst/>
          </a:prstGeom>
        </p:spPr>
      </p:pic>
      <p:cxnSp>
        <p:nvCxnSpPr>
          <p:cNvPr id="8" name="Egyenes összekötő 7"/>
          <p:cNvCxnSpPr/>
          <p:nvPr/>
        </p:nvCxnSpPr>
        <p:spPr>
          <a:xfrm flipV="1">
            <a:off x="1409700" y="4610100"/>
            <a:ext cx="0" cy="47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542924" y="5372100"/>
            <a:ext cx="2028825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025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28599" y="838200"/>
            <a:ext cx="321945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Kerékpáros turizmus fejlesztésének lehetőségei </a:t>
            </a:r>
          </a:p>
          <a:p>
            <a:endParaRPr lang="hu-HU" sz="4000" dirty="0"/>
          </a:p>
          <a:p>
            <a:r>
              <a:rPr lang="hu-HU" sz="3600" dirty="0"/>
              <a:t>Teljes tervezett hálózat 2030-ig</a:t>
            </a:r>
          </a:p>
        </p:txBody>
      </p:sp>
      <p:cxnSp>
        <p:nvCxnSpPr>
          <p:cNvPr id="8" name="Egyenes összekötő 7"/>
          <p:cNvCxnSpPr/>
          <p:nvPr/>
        </p:nvCxnSpPr>
        <p:spPr>
          <a:xfrm flipV="1">
            <a:off x="1409700" y="4610100"/>
            <a:ext cx="0" cy="47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82" y="93076"/>
            <a:ext cx="8951218" cy="67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83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-428624"/>
            <a:ext cx="11024646" cy="780545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381126" y="1514475"/>
            <a:ext cx="10363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	</a:t>
            </a:r>
          </a:p>
          <a:p>
            <a:r>
              <a:rPr lang="hu-HU" dirty="0"/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	Kitörési pontokra épülő gazdaságfejlesztés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	Hozzáadott érték alapú, technológiájában megújuló,  	fenntartható agrárvertikum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	KKV szektor versenyképességének növelése befektetés 	ösztönzéssel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	Sokszínű adottságokra alapuló turizmusfejlesztés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	Energetikai szerkezetváltás a klímavédelem és az energiaimport 	függőség csökkentése érdekében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	Önellátó települések alapjának megteremtése	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847852" y="609600"/>
            <a:ext cx="8858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/>
              <a:t>Gazdasági versenyképesség növelés</a:t>
            </a:r>
          </a:p>
          <a:p>
            <a:pPr algn="ctr"/>
            <a:r>
              <a:rPr lang="hu-HU" sz="4000" dirty="0"/>
              <a:t>ernyőprojektjei	</a:t>
            </a:r>
          </a:p>
        </p:txBody>
      </p:sp>
    </p:spTree>
    <p:extLst>
      <p:ext uri="{BB962C8B-B14F-4D97-AF65-F5344CB8AC3E}">
        <p14:creationId xmlns:p14="http://schemas.microsoft.com/office/powerpoint/2010/main" val="3310886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-252908"/>
            <a:ext cx="11039205" cy="781575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162051" y="2066925"/>
            <a:ext cx="10363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	</a:t>
            </a:r>
          </a:p>
          <a:p>
            <a:r>
              <a:rPr lang="hu-HU" dirty="0"/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Korszerű gyakorlati tudás biztosítása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K+F+I potenciál növelése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A kultúra szerepének növelése a térségi identitás erősítésében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Munkaerőpiaci igényekre alapuló humáninfrastruktúra fejlesztése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Egészséges társadalom kialakítása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A sport, mint az egészséges élet nélkülözhetetlen alappillére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Helyi identitástudat erősítése 	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133601" y="304800"/>
            <a:ext cx="8858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/>
              <a:t>Társadalmi innováció fejlesztés		</a:t>
            </a:r>
          </a:p>
          <a:p>
            <a:pPr algn="ctr"/>
            <a:r>
              <a:rPr lang="hu-HU" sz="4000" dirty="0"/>
              <a:t>ernyőprojektjei	</a:t>
            </a:r>
          </a:p>
        </p:txBody>
      </p:sp>
    </p:spTree>
    <p:extLst>
      <p:ext uri="{BB962C8B-B14F-4D97-AF65-F5344CB8AC3E}">
        <p14:creationId xmlns:p14="http://schemas.microsoft.com/office/powerpoint/2010/main" val="36887671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-367704"/>
            <a:ext cx="11147532" cy="789245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143001" y="1910060"/>
            <a:ext cx="10363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	</a:t>
            </a:r>
          </a:p>
          <a:p>
            <a:r>
              <a:rPr lang="hu-HU" dirty="0"/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Elérhetőség feltételeinek javítása a versenyképesség biztosítása érdekében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Vonzó települési környezet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Okos települések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Környezeti beruházások ösztönzése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Helyi adottságokon alapuló gazdasági környezet fejlesztése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Periférikus élethelyzetek felszámolása</a:t>
            </a:r>
          </a:p>
          <a:p>
            <a:r>
              <a:rPr lang="hu-HU" sz="2800" dirty="0"/>
              <a:t>	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133601" y="304800"/>
            <a:ext cx="8858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/>
              <a:t>Területi infrastruktúra fejlesztés	</a:t>
            </a:r>
          </a:p>
          <a:p>
            <a:pPr algn="ctr"/>
            <a:r>
              <a:rPr lang="hu-HU" sz="4000" dirty="0"/>
              <a:t>ernyőprojektjei	</a:t>
            </a:r>
          </a:p>
        </p:txBody>
      </p:sp>
    </p:spTree>
    <p:extLst>
      <p:ext uri="{BB962C8B-B14F-4D97-AF65-F5344CB8AC3E}">
        <p14:creationId xmlns:p14="http://schemas.microsoft.com/office/powerpoint/2010/main" val="134020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DE63FEF2-0A88-45F8-9FB6-54405D679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64" y="767641"/>
            <a:ext cx="8191881" cy="5799852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F8723B1-A71B-4F93-B927-308D65AE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tervezés lépései	 /ütemezés/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D977E7-8EBB-4679-94DC-30276DBB4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28692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2400"/>
              </a:spcAft>
            </a:pPr>
            <a:r>
              <a:rPr lang="hu-HU" b="1" dirty="0"/>
              <a:t>Helyzetfeltárás (09.30-10.12.)</a:t>
            </a:r>
          </a:p>
          <a:p>
            <a:pPr>
              <a:spcAft>
                <a:spcPts val="2400"/>
              </a:spcAft>
            </a:pPr>
            <a:r>
              <a:rPr lang="hu-HU" b="1" dirty="0"/>
              <a:t>Ernyő és egyedi projektek gyűjtése (10.02.-10.16.)</a:t>
            </a:r>
          </a:p>
          <a:p>
            <a:pPr>
              <a:spcAft>
                <a:spcPts val="2400"/>
              </a:spcAft>
            </a:pPr>
            <a:r>
              <a:rPr lang="hu-HU" b="1" dirty="0"/>
              <a:t>Intézkedésekhez illesztés (10.16.-10.22)</a:t>
            </a:r>
          </a:p>
          <a:p>
            <a:pPr>
              <a:spcAft>
                <a:spcPts val="2400"/>
              </a:spcAft>
            </a:pPr>
            <a:r>
              <a:rPr lang="hu-HU" b="1" dirty="0"/>
              <a:t>A megyei anyagok küldése a GFZ stratégiába (10.22.)</a:t>
            </a:r>
          </a:p>
          <a:p>
            <a:pPr>
              <a:spcAft>
                <a:spcPts val="2400"/>
              </a:spcAft>
            </a:pPr>
            <a:r>
              <a:rPr lang="hu-HU" b="1" dirty="0"/>
              <a:t>Tervezés zárása 2020. december 28.</a:t>
            </a:r>
          </a:p>
        </p:txBody>
      </p:sp>
    </p:spTree>
    <p:extLst>
      <p:ext uri="{BB962C8B-B14F-4D97-AF65-F5344CB8AC3E}">
        <p14:creationId xmlns:p14="http://schemas.microsoft.com/office/powerpoint/2010/main" val="41513926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D8EC08C-6D31-4253-A004-171FB8A56F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8229539"/>
              </p:ext>
            </p:extLst>
          </p:nvPr>
        </p:nvGraphicFramePr>
        <p:xfrm>
          <a:off x="0" y="0"/>
          <a:ext cx="654220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F48A67B-B3A1-4DE0-A54F-4D30733973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226770"/>
              </p:ext>
            </p:extLst>
          </p:nvPr>
        </p:nvGraphicFramePr>
        <p:xfrm>
          <a:off x="6096000" y="0"/>
          <a:ext cx="6096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56465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7B32C0-9DF7-4E8C-A5A6-1357F64A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1FB5901-1EC6-4C43-A855-AB2284C9E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6" y="114049"/>
            <a:ext cx="3217119" cy="107410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CD65D7A-5561-41B9-8253-DDB8869D5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9018" y="114049"/>
            <a:ext cx="2186927" cy="1204663"/>
          </a:xfrm>
          <a:prstGeom prst="rect">
            <a:avLst/>
          </a:prstGeom>
        </p:spPr>
      </p:pic>
      <p:sp>
        <p:nvSpPr>
          <p:cNvPr id="7" name="Szöveg helye 6">
            <a:extLst>
              <a:ext uri="{FF2B5EF4-FFF2-40B4-BE49-F238E27FC236}">
                <a16:creationId xmlns:a16="http://schemas.microsoft.com/office/drawing/2014/main" id="{D8E2935F-5B48-4FB4-8DF2-FFF621586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dr. Juhász Attila Simon</a:t>
            </a:r>
          </a:p>
          <a:p>
            <a:r>
              <a:rPr lang="hu-HU" dirty="0">
                <a:hlinkClick r:id="rId4"/>
              </a:rPr>
              <a:t>juhasz.attila@hevesmegye.hu</a:t>
            </a:r>
            <a:endParaRPr lang="hu-HU" dirty="0"/>
          </a:p>
          <a:p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59D05C96-1441-4C72-A425-EB16AAA34C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49" y="256925"/>
            <a:ext cx="2265807" cy="32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1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21E5E4E-329C-4308-90E6-6BC6C55D5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16" y="0"/>
            <a:ext cx="9116568" cy="64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2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421BFD-E900-4ACE-AD54-B4E841E3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4110"/>
            <a:ext cx="10515600" cy="1325563"/>
          </a:xfrm>
        </p:spPr>
        <p:txBody>
          <a:bodyPr/>
          <a:lstStyle/>
          <a:p>
            <a:r>
              <a:rPr lang="hu-HU" dirty="0"/>
              <a:t>Helyzetfeltárás (október 12.)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FA23F5-FBEE-4F85-BECC-6A150A645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7446"/>
            <a:ext cx="10837985" cy="494542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hu-HU" dirty="0"/>
              <a:t>Népesség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hu-HU" dirty="0"/>
              <a:t>Munkaerőpiaci helyzetkép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hu-HU" dirty="0"/>
              <a:t>Háztartások életszínvonala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hu-HU" dirty="0"/>
              <a:t>Oktatás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hu-HU" dirty="0"/>
              <a:t>Gazdaság - Ágazati fókuszú elemzés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hu-HU" dirty="0"/>
              <a:t>Befektetői környezet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hu-HU" dirty="0"/>
              <a:t>Gazdasági ágazatok és ágazati szereplők közötti együttműködések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hu-HU" dirty="0"/>
              <a:t>Korábbi fejlesztési eredmények, azok gazdasági hatása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hu-HU" dirty="0"/>
              <a:t>Környezeti állapot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hu-HU" dirty="0"/>
              <a:t>Infrastruktúra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340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CE2AF8-C0C0-4DD2-9160-66F64C4FF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Népesség</a:t>
            </a:r>
            <a:br>
              <a:rPr lang="hu-HU" dirty="0"/>
            </a:br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72B924BE-9A8D-4389-B7AE-1D81F29AE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6087" y="518525"/>
            <a:ext cx="5393905" cy="234354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A636FAF-4D1C-4CA6-8AB1-27BBAEFDD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87" y="3413861"/>
            <a:ext cx="5393906" cy="3079014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8C2F002B-4FAD-4B39-B43C-0B6146343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76" y="2232707"/>
            <a:ext cx="4914915" cy="334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3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C956E28C-8C72-44AE-AA58-C46661F0C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99" y="1088136"/>
            <a:ext cx="10543662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3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DF0245-9771-46E2-82F7-4AEBAF7B0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Munkaerőpiaci helyzetkép</a:t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6CDC81A3-7E85-42C9-99DA-693F1B7D4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736" y="1605816"/>
            <a:ext cx="10130064" cy="3871440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DF54377-73A6-44D9-BFD7-A5288A1E4256}"/>
              </a:ext>
            </a:extLst>
          </p:cNvPr>
          <p:cNvSpPr/>
          <p:nvPr/>
        </p:nvSpPr>
        <p:spPr>
          <a:xfrm>
            <a:off x="2756734" y="6243264"/>
            <a:ext cx="6678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A munkaképes korú népesség (15-64 év közöttiek) számának alakulása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52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1152</Words>
  <Application>Microsoft Office PowerPoint</Application>
  <PresentationFormat>Szélesvásznú</PresentationFormat>
  <Paragraphs>254</Paragraphs>
  <Slides>41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Office-téma</vt:lpstr>
      <vt:lpstr>  Az Északkelet-magyarországi Gazdaságfejlesztési Zóna  területi tervezése </vt:lpstr>
      <vt:lpstr>PowerPoint-bemutató</vt:lpstr>
      <vt:lpstr>PowerPoint-bemutató</vt:lpstr>
      <vt:lpstr>A tervezés lépései  /ütemezés/</vt:lpstr>
      <vt:lpstr>PowerPoint-bemutató</vt:lpstr>
      <vt:lpstr>Helyzetfeltárás (október 12.)</vt:lpstr>
      <vt:lpstr>Népesség </vt:lpstr>
      <vt:lpstr>PowerPoint-bemutató</vt:lpstr>
      <vt:lpstr>Munkaerőpiaci helyzetkép </vt:lpstr>
      <vt:lpstr>PowerPoint-bemutató</vt:lpstr>
      <vt:lpstr>PowerPoint-bemutató</vt:lpstr>
      <vt:lpstr>Háztartások életszínvonala </vt:lpstr>
      <vt:lpstr>PowerPoint-bemutató</vt:lpstr>
      <vt:lpstr>Oktatás </vt:lpstr>
      <vt:lpstr>PowerPoint-bemutató</vt:lpstr>
      <vt:lpstr>Gazdaság - Ágazati fókuszú elemzés </vt:lpstr>
      <vt:lpstr>PowerPoint-bemutató</vt:lpstr>
      <vt:lpstr>Infrastruktúra</vt:lpstr>
      <vt:lpstr>PowerPoint-bemutató</vt:lpstr>
      <vt:lpstr>PowerPoint-bemutató</vt:lpstr>
      <vt:lpstr>Befektetői környezet </vt:lpstr>
      <vt:lpstr>PowerPoint-bemutató</vt:lpstr>
      <vt:lpstr>Heves megye víziója 2030-ig</vt:lpstr>
      <vt:lpstr>PowerPoint-bemutató</vt:lpstr>
      <vt:lpstr>Stratégiai célok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ruszkai.csaba@uni-eszterhazy.hu</dc:creator>
  <cp:lastModifiedBy>Dr. Juhász Attila Simon</cp:lastModifiedBy>
  <cp:revision>34</cp:revision>
  <dcterms:created xsi:type="dcterms:W3CDTF">2020-10-01T13:05:18Z</dcterms:created>
  <dcterms:modified xsi:type="dcterms:W3CDTF">2021-01-12T14:04:30Z</dcterms:modified>
</cp:coreProperties>
</file>