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42A54C80-263E-416B-A8E0-580EDEADCBDC}" type="datetimeFigureOut">
              <a:rPr lang="en-US" dirty="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DE3B7E5-8607-4E60-9F19-AEDB832D23A3}"/>
              </a:ext>
            </a:extLst>
          </p:cNvPr>
          <p:cNvSpPr>
            <a:spLocks noGrp="1"/>
          </p:cNvSpPr>
          <p:nvPr>
            <p:ph type="ctrTitle"/>
          </p:nvPr>
        </p:nvSpPr>
        <p:spPr/>
        <p:txBody>
          <a:bodyPr/>
          <a:lstStyle/>
          <a:p>
            <a:pPr algn="ctr"/>
            <a:r>
              <a:rPr lang="hu-HU" sz="4000" b="1" dirty="0"/>
              <a:t>“Lakossági napelemes rendszerek támogatása és fűtési rendszerek elektrifikálása” (RRF-6-2-1)</a:t>
            </a:r>
            <a:br>
              <a:rPr lang="hu-HU" dirty="0"/>
            </a:br>
            <a:endParaRPr lang="hu-HU" dirty="0"/>
          </a:p>
        </p:txBody>
      </p:sp>
      <p:sp>
        <p:nvSpPr>
          <p:cNvPr id="3" name="Alcím 2">
            <a:extLst>
              <a:ext uri="{FF2B5EF4-FFF2-40B4-BE49-F238E27FC236}">
                <a16:creationId xmlns:a16="http://schemas.microsoft.com/office/drawing/2014/main" id="{11AF0F23-97D0-44BD-A50E-5719A891D7C3}"/>
              </a:ext>
            </a:extLst>
          </p:cNvPr>
          <p:cNvSpPr>
            <a:spLocks noGrp="1"/>
          </p:cNvSpPr>
          <p:nvPr>
            <p:ph type="subTitle" idx="1"/>
          </p:nvPr>
        </p:nvSpPr>
        <p:spPr>
          <a:xfrm>
            <a:off x="763398" y="5459172"/>
            <a:ext cx="8577716" cy="1801500"/>
          </a:xfrm>
        </p:spPr>
        <p:txBody>
          <a:bodyPr>
            <a:normAutofit fontScale="47500" lnSpcReduction="20000"/>
          </a:bodyPr>
          <a:lstStyle/>
          <a:p>
            <a:pPr algn="ctr"/>
            <a:r>
              <a:rPr lang="hu-HU" sz="5900" dirty="0"/>
              <a:t>Lakossági ügyfeleknek szóló 100%-ban vissza nem térítendő napelemes rendszerek létesítését és fűtéskorszerűsítést célzó támogatás </a:t>
            </a:r>
          </a:p>
          <a:p>
            <a:pPr algn="ctr"/>
            <a:r>
              <a:rPr lang="hu-HU" dirty="0"/>
              <a:t> </a:t>
            </a:r>
          </a:p>
        </p:txBody>
      </p:sp>
      <p:pic>
        <p:nvPicPr>
          <p:cNvPr id="4" name="Kép 3">
            <a:extLst>
              <a:ext uri="{FF2B5EF4-FFF2-40B4-BE49-F238E27FC236}">
                <a16:creationId xmlns:a16="http://schemas.microsoft.com/office/drawing/2014/main" id="{7C41F651-3052-4E35-BA97-BAE16DC6D10F}"/>
              </a:ext>
            </a:extLst>
          </p:cNvPr>
          <p:cNvPicPr>
            <a:picLocks noChangeAspect="1"/>
          </p:cNvPicPr>
          <p:nvPr/>
        </p:nvPicPr>
        <p:blipFill rotWithShape="1">
          <a:blip r:embed="rId2">
            <a:extLst>
              <a:ext uri="{28A0092B-C50C-407E-A947-70E740481C1C}">
                <a14:useLocalDpi xmlns:a14="http://schemas.microsoft.com/office/drawing/2010/main" val="0"/>
              </a:ext>
            </a:extLst>
          </a:blip>
          <a:srcRect t="-7117" b="-1"/>
          <a:stretch/>
        </p:blipFill>
        <p:spPr>
          <a:xfrm>
            <a:off x="4372590" y="3051235"/>
            <a:ext cx="1499704" cy="2290040"/>
          </a:xfrm>
          <a:prstGeom prst="rect">
            <a:avLst/>
          </a:prstGeom>
        </p:spPr>
      </p:pic>
    </p:spTree>
    <p:extLst>
      <p:ext uri="{BB962C8B-B14F-4D97-AF65-F5344CB8AC3E}">
        <p14:creationId xmlns:p14="http://schemas.microsoft.com/office/powerpoint/2010/main" val="1877509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B2ADA097-4D57-43C2-A2FA-D6946CC5F939}"/>
              </a:ext>
            </a:extLst>
          </p:cNvPr>
          <p:cNvSpPr>
            <a:spLocks noGrp="1"/>
          </p:cNvSpPr>
          <p:nvPr>
            <p:ph type="title"/>
          </p:nvPr>
        </p:nvSpPr>
        <p:spPr/>
        <p:txBody>
          <a:bodyPr/>
          <a:lstStyle/>
          <a:p>
            <a:pPr algn="ctr"/>
            <a:r>
              <a:rPr lang="hu-HU" dirty="0"/>
              <a:t>Köszönöm a figyelmet!</a:t>
            </a:r>
          </a:p>
        </p:txBody>
      </p:sp>
      <p:pic>
        <p:nvPicPr>
          <p:cNvPr id="2" name="Kép 1">
            <a:extLst>
              <a:ext uri="{FF2B5EF4-FFF2-40B4-BE49-F238E27FC236}">
                <a16:creationId xmlns:a16="http://schemas.microsoft.com/office/drawing/2014/main" id="{AB898B27-1764-42FA-A395-74626FF8885F}"/>
              </a:ext>
            </a:extLst>
          </p:cNvPr>
          <p:cNvPicPr>
            <a:picLocks noChangeAspect="1"/>
          </p:cNvPicPr>
          <p:nvPr/>
        </p:nvPicPr>
        <p:blipFill>
          <a:blip r:embed="rId2"/>
          <a:stretch>
            <a:fillRect/>
          </a:stretch>
        </p:blipFill>
        <p:spPr>
          <a:xfrm>
            <a:off x="4055683" y="3632200"/>
            <a:ext cx="1329043" cy="1896020"/>
          </a:xfrm>
          <a:prstGeom prst="rect">
            <a:avLst/>
          </a:prstGeom>
        </p:spPr>
      </p:pic>
      <p:sp>
        <p:nvSpPr>
          <p:cNvPr id="5" name="Szöveg helye 4">
            <a:extLst>
              <a:ext uri="{FF2B5EF4-FFF2-40B4-BE49-F238E27FC236}">
                <a16:creationId xmlns:a16="http://schemas.microsoft.com/office/drawing/2014/main" id="{6D274B34-5B89-483F-BE71-425B7FA0FB59}"/>
              </a:ext>
            </a:extLst>
          </p:cNvPr>
          <p:cNvSpPr>
            <a:spLocks noGrp="1"/>
          </p:cNvSpPr>
          <p:nvPr>
            <p:ph type="body" idx="1"/>
          </p:nvPr>
        </p:nvSpPr>
        <p:spPr>
          <a:xfrm>
            <a:off x="677335" y="3271706"/>
            <a:ext cx="8596668" cy="2769656"/>
          </a:xfrm>
        </p:spPr>
        <p:txBody>
          <a:bodyPr>
            <a:normAutofit/>
          </a:bodyPr>
          <a:lstStyle/>
          <a:p>
            <a:pPr algn="ctr"/>
            <a:endParaRPr lang="hu-HU" dirty="0"/>
          </a:p>
        </p:txBody>
      </p:sp>
    </p:spTree>
    <p:extLst>
      <p:ext uri="{BB962C8B-B14F-4D97-AF65-F5344CB8AC3E}">
        <p14:creationId xmlns:p14="http://schemas.microsoft.com/office/powerpoint/2010/main" val="8366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2E98A32-6D0D-4427-AE3C-D5F29182075C}"/>
              </a:ext>
            </a:extLst>
          </p:cNvPr>
          <p:cNvSpPr>
            <a:spLocks noGrp="1"/>
          </p:cNvSpPr>
          <p:nvPr>
            <p:ph type="title"/>
          </p:nvPr>
        </p:nvSpPr>
        <p:spPr/>
        <p:txBody>
          <a:bodyPr/>
          <a:lstStyle/>
          <a:p>
            <a:pPr algn="ctr"/>
            <a:r>
              <a:rPr lang="hu-HU" dirty="0"/>
              <a:t>A pályázati támogatás célja</a:t>
            </a:r>
          </a:p>
        </p:txBody>
      </p:sp>
      <p:sp>
        <p:nvSpPr>
          <p:cNvPr id="3" name="Tartalom helye 2">
            <a:extLst>
              <a:ext uri="{FF2B5EF4-FFF2-40B4-BE49-F238E27FC236}">
                <a16:creationId xmlns:a16="http://schemas.microsoft.com/office/drawing/2014/main" id="{1C4E58E4-B40A-40DF-B964-B89DDA65E0D4}"/>
              </a:ext>
            </a:extLst>
          </p:cNvPr>
          <p:cNvSpPr>
            <a:spLocks noGrp="1"/>
          </p:cNvSpPr>
          <p:nvPr>
            <p:ph idx="1"/>
          </p:nvPr>
        </p:nvSpPr>
        <p:spPr/>
        <p:txBody>
          <a:bodyPr>
            <a:normAutofit/>
          </a:bodyPr>
          <a:lstStyle/>
          <a:p>
            <a:pPr algn="just"/>
            <a:r>
              <a:rPr lang="hu-HU" sz="2000" dirty="0"/>
              <a:t>A pályázat célja Magyarország háztartásinapelem-kapacitásának, a megújuló energiát hasznosító háztartások számának növelése, ezzel az ország szén-dioxid-kibocsátásának csökkentése. Az energiaszegénységben élő állampolgárok támogatása, ellenállóképességük növelése. </a:t>
            </a:r>
          </a:p>
          <a:p>
            <a:pPr algn="just"/>
            <a:r>
              <a:rPr lang="hu-HU" sz="2000" dirty="0"/>
              <a:t>A pályázat az országos átlagot el nem érő jövedelmű, saját tulajdonú ingatlannal rendelkező magánszemélyek számára nyújt lehetőséget arra, hogy vissza nem térítendő támogatás felhasználásával lakóépületeiken megújuló energiaforrásból megvalósuló energiatermelés fejlesztését, illetve energiahatékonysági korszerűsítést hajtsanak végre. </a:t>
            </a:r>
          </a:p>
          <a:p>
            <a:endParaRPr lang="hu-HU" dirty="0"/>
          </a:p>
        </p:txBody>
      </p:sp>
    </p:spTree>
    <p:extLst>
      <p:ext uri="{BB962C8B-B14F-4D97-AF65-F5344CB8AC3E}">
        <p14:creationId xmlns:p14="http://schemas.microsoft.com/office/powerpoint/2010/main" val="37856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107A2642-3B1F-4986-A32F-54E16DE0D8B2}"/>
              </a:ext>
            </a:extLst>
          </p:cNvPr>
          <p:cNvSpPr txBox="1"/>
          <p:nvPr/>
        </p:nvSpPr>
        <p:spPr>
          <a:xfrm>
            <a:off x="1174459" y="487279"/>
            <a:ext cx="7839511" cy="6155531"/>
          </a:xfrm>
          <a:prstGeom prst="rect">
            <a:avLst/>
          </a:prstGeom>
          <a:noFill/>
        </p:spPr>
        <p:txBody>
          <a:bodyPr wrap="square">
            <a:spAutoFit/>
          </a:bodyPr>
          <a:lstStyle/>
          <a:p>
            <a:r>
              <a:rPr lang="hu-HU" sz="2800" dirty="0">
                <a:latin typeface="Arial" panose="020B0604020202020204" pitchFamily="34" charset="0"/>
                <a:cs typeface="Arial" panose="020B0604020202020204" pitchFamily="34" charset="0"/>
              </a:rPr>
              <a:t>Pályázhatnak</a:t>
            </a:r>
          </a:p>
          <a:p>
            <a:endParaRPr lang="hu-H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hu-HU" sz="2800" dirty="0">
                <a:latin typeface="Arial" panose="020B0604020202020204" pitchFamily="34" charset="0"/>
                <a:cs typeface="Arial" panose="020B0604020202020204" pitchFamily="34" charset="0"/>
              </a:rPr>
              <a:t>a &lt; =  4.850.000Ft/év </a:t>
            </a:r>
            <a:r>
              <a:rPr lang="hu-HU" sz="2800" dirty="0" err="1">
                <a:latin typeface="Arial" panose="020B0604020202020204" pitchFamily="34" charset="0"/>
                <a:cs typeface="Arial" panose="020B0604020202020204" pitchFamily="34" charset="0"/>
              </a:rPr>
              <a:t>br</a:t>
            </a:r>
            <a:r>
              <a:rPr lang="hu-HU" sz="2800" dirty="0">
                <a:latin typeface="Arial" panose="020B0604020202020204" pitchFamily="34" charset="0"/>
                <a:cs typeface="Arial" panose="020B0604020202020204" pitchFamily="34" charset="0"/>
              </a:rPr>
              <a:t>. átlagjövedelemmel </a:t>
            </a:r>
            <a:r>
              <a:rPr lang="hu-HU" dirty="0">
                <a:latin typeface="Arial" panose="020B0604020202020204" pitchFamily="34" charset="0"/>
                <a:cs typeface="Arial" panose="020B0604020202020204" pitchFamily="34" charset="0"/>
              </a:rPr>
              <a:t>rendelkező, nagykorú, ingatlan tulajdonnal rendelkező állampolgárok (természetes személy, rendelkezik magyar adóazonosító jellel).</a:t>
            </a:r>
          </a:p>
          <a:p>
            <a:endParaRPr lang="hu-HU"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hu-HU" sz="2800" dirty="0" err="1">
                <a:latin typeface="Arial" panose="020B0604020202020204" pitchFamily="34" charset="0"/>
                <a:cs typeface="Arial" panose="020B0604020202020204" pitchFamily="34" charset="0"/>
              </a:rPr>
              <a:t>családi</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ház</a:t>
            </a:r>
            <a:r>
              <a:rPr lang="hu-HU" sz="2800" dirty="0">
                <a:latin typeface="Arial" panose="020B0604020202020204" pitchFamily="34" charset="0"/>
                <a:cs typeface="Arial" panose="020B0604020202020204" pitchFamily="34" charset="0"/>
              </a:rPr>
              <a:t>, </a:t>
            </a:r>
          </a:p>
          <a:p>
            <a:endParaRPr lang="hu-H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hu-HU" sz="2800" dirty="0" err="1">
                <a:latin typeface="Arial" panose="020B0604020202020204" pitchFamily="34" charset="0"/>
                <a:cs typeface="Arial" panose="020B0604020202020204" pitchFamily="34" charset="0"/>
              </a:rPr>
              <a:t>ikerház</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sorház</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használati</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megállapodással</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rendelkezo</a:t>
            </a:r>
            <a:r>
              <a:rPr lang="hu-HU" sz="2800" dirty="0">
                <a:latin typeface="Arial" panose="020B0604020202020204" pitchFamily="34" charset="0"/>
                <a:cs typeface="Arial" panose="020B0604020202020204" pitchFamily="34" charset="0"/>
              </a:rPr>
              <a:t>̋, </a:t>
            </a:r>
            <a:r>
              <a:rPr lang="hu-HU" sz="2000" dirty="0">
                <a:latin typeface="Arial" panose="020B0604020202020204" pitchFamily="34" charset="0"/>
                <a:cs typeface="Arial" panose="020B0604020202020204" pitchFamily="34" charset="0"/>
              </a:rPr>
              <a:t>osztatlan </a:t>
            </a:r>
            <a:r>
              <a:rPr lang="hu-HU" sz="2000" dirty="0" err="1">
                <a:latin typeface="Arial" panose="020B0604020202020204" pitchFamily="34" charset="0"/>
                <a:cs typeface="Arial" panose="020B0604020202020204" pitchFamily="34" charset="0"/>
              </a:rPr>
              <a:t>közös</a:t>
            </a:r>
            <a:r>
              <a:rPr lang="hu-HU" sz="2000" dirty="0">
                <a:latin typeface="Arial" panose="020B0604020202020204" pitchFamily="34" charset="0"/>
                <a:cs typeface="Arial" panose="020B0604020202020204" pitchFamily="34" charset="0"/>
              </a:rPr>
              <a:t> tulajdonban </a:t>
            </a:r>
            <a:r>
              <a:rPr lang="hu-HU" sz="2000" dirty="0" err="1">
                <a:latin typeface="Arial" panose="020B0604020202020204" pitchFamily="34" charset="0"/>
                <a:cs typeface="Arial" panose="020B0604020202020204" pitchFamily="34" charset="0"/>
              </a:rPr>
              <a:t>lévo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elkülönítheto</a:t>
            </a:r>
            <a:r>
              <a:rPr lang="hu-HU" sz="2000" dirty="0">
                <a:latin typeface="Arial" panose="020B0604020202020204" pitchFamily="34" charset="0"/>
                <a:cs typeface="Arial" panose="020B0604020202020204" pitchFamily="34" charset="0"/>
              </a:rPr>
              <a:t>̋, jogilag </a:t>
            </a:r>
            <a:r>
              <a:rPr lang="hu-HU" sz="2000" dirty="0" err="1">
                <a:latin typeface="Arial" panose="020B0604020202020204" pitchFamily="34" charset="0"/>
                <a:cs typeface="Arial" panose="020B0604020202020204" pitchFamily="34" charset="0"/>
              </a:rPr>
              <a:t>és</a:t>
            </a:r>
            <a:r>
              <a:rPr lang="hu-HU" sz="2000" dirty="0">
                <a:latin typeface="Arial" panose="020B0604020202020204" pitchFamily="34" charset="0"/>
                <a:cs typeface="Arial" panose="020B0604020202020204" pitchFamily="34" charset="0"/>
              </a:rPr>
              <a:t> energetikai </a:t>
            </a:r>
            <a:r>
              <a:rPr lang="hu-HU" sz="2000" dirty="0" err="1">
                <a:latin typeface="Arial" panose="020B0604020202020204" pitchFamily="34" charset="0"/>
                <a:cs typeface="Arial" panose="020B0604020202020204" pitchFamily="34" charset="0"/>
              </a:rPr>
              <a:t>szempontból</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önállo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egységet</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képezo</a:t>
            </a:r>
            <a:r>
              <a:rPr lang="hu-HU" sz="2000" dirty="0">
                <a:latin typeface="Arial" panose="020B0604020202020204" pitchFamily="34" charset="0"/>
                <a:cs typeface="Arial" panose="020B0604020202020204" pitchFamily="34" charset="0"/>
              </a:rPr>
              <a:t>̋ </a:t>
            </a:r>
            <a:r>
              <a:rPr lang="hu-HU" sz="2000" dirty="0" err="1">
                <a:latin typeface="Arial" panose="020B0604020202020204" pitchFamily="34" charset="0"/>
                <a:cs typeface="Arial" panose="020B0604020202020204" pitchFamily="34" charset="0"/>
              </a:rPr>
              <a:t>épületére</a:t>
            </a:r>
            <a:r>
              <a:rPr lang="hu-HU" sz="2000" dirty="0">
                <a:latin typeface="Arial" panose="020B0604020202020204" pitchFamily="34" charset="0"/>
                <a:cs typeface="Arial" panose="020B0604020202020204" pitchFamily="34" charset="0"/>
              </a:rPr>
              <a:t> / </a:t>
            </a:r>
            <a:r>
              <a:rPr lang="hu-HU" sz="2000" dirty="0" err="1">
                <a:latin typeface="Arial" panose="020B0604020202020204" pitchFamily="34" charset="0"/>
                <a:cs typeface="Arial" panose="020B0604020202020204" pitchFamily="34" charset="0"/>
              </a:rPr>
              <a:t>épületrésze</a:t>
            </a:r>
            <a:r>
              <a:rPr lang="hu-HU" sz="2000" dirty="0">
                <a:latin typeface="Arial" panose="020B0604020202020204" pitchFamily="34" charset="0"/>
                <a:cs typeface="Arial" panose="020B0604020202020204" pitchFamily="34" charset="0"/>
              </a:rPr>
              <a:t>;</a:t>
            </a:r>
          </a:p>
          <a:p>
            <a:endParaRPr lang="hu-HU"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hu-HU" sz="2800" dirty="0">
                <a:latin typeface="Arial" panose="020B0604020202020204" pitchFamily="34" charset="0"/>
                <a:cs typeface="Arial" panose="020B0604020202020204" pitchFamily="34" charset="0"/>
              </a:rPr>
              <a:t>legfeljebb 6 </a:t>
            </a:r>
            <a:r>
              <a:rPr lang="hu-HU" sz="2800" dirty="0" err="1">
                <a:latin typeface="Arial" panose="020B0604020202020204" pitchFamily="34" charset="0"/>
                <a:cs typeface="Arial" panose="020B0604020202020204" pitchFamily="34" charset="0"/>
              </a:rPr>
              <a:t>lakásos</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társasházi</a:t>
            </a:r>
            <a:r>
              <a:rPr lang="hu-HU" sz="2800" dirty="0">
                <a:latin typeface="Arial" panose="020B0604020202020204" pitchFamily="34" charset="0"/>
                <a:cs typeface="Arial" panose="020B0604020202020204" pitchFamily="34" charset="0"/>
              </a:rPr>
              <a:t>, illetve </a:t>
            </a:r>
            <a:r>
              <a:rPr lang="hu-HU" sz="2800" dirty="0" err="1">
                <a:latin typeface="Arial" panose="020B0604020202020204" pitchFamily="34" charset="0"/>
                <a:cs typeface="Arial" panose="020B0604020202020204" pitchFamily="34" charset="0"/>
              </a:rPr>
              <a:t>szövetkezeti</a:t>
            </a:r>
            <a:r>
              <a:rPr lang="hu-HU" sz="2800" dirty="0">
                <a:latin typeface="Arial" panose="020B0604020202020204" pitchFamily="34" charset="0"/>
                <a:cs typeface="Arial" panose="020B0604020202020204" pitchFamily="34" charset="0"/>
              </a:rPr>
              <a:t> ingatlanok </a:t>
            </a:r>
            <a:r>
              <a:rPr lang="hu-HU" sz="2800" dirty="0" err="1">
                <a:latin typeface="Arial" panose="020B0604020202020204" pitchFamily="34" charset="0"/>
                <a:cs typeface="Arial" panose="020B0604020202020204" pitchFamily="34" charset="0"/>
              </a:rPr>
              <a:t>részét</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képezo</a:t>
            </a:r>
            <a:r>
              <a:rPr lang="hu-HU" sz="2800" dirty="0">
                <a:latin typeface="Arial" panose="020B0604020202020204" pitchFamily="34" charset="0"/>
                <a:cs typeface="Arial" panose="020B0604020202020204" pitchFamily="34" charset="0"/>
              </a:rPr>
              <a:t>̋ </a:t>
            </a:r>
            <a:r>
              <a:rPr lang="hu-HU" sz="2800" dirty="0" err="1">
                <a:latin typeface="Arial" panose="020B0604020202020204" pitchFamily="34" charset="0"/>
                <a:cs typeface="Arial" panose="020B0604020202020204" pitchFamily="34" charset="0"/>
              </a:rPr>
              <a:t>épületrészre</a:t>
            </a:r>
            <a:r>
              <a:rPr lang="hu-HU" sz="2800" dirty="0">
                <a:latin typeface="Arial" panose="020B0604020202020204" pitchFamily="34" charset="0"/>
                <a:cs typeface="Arial" panose="020B0604020202020204" pitchFamily="34" charset="0"/>
              </a:rPr>
              <a:t> / </a:t>
            </a:r>
            <a:r>
              <a:rPr lang="hu-HU" sz="2800" dirty="0" err="1">
                <a:latin typeface="Arial" panose="020B0604020202020204" pitchFamily="34" charset="0"/>
                <a:cs typeface="Arial" panose="020B0604020202020204" pitchFamily="34" charset="0"/>
              </a:rPr>
              <a:t>lakás</a:t>
            </a:r>
            <a:endParaRPr lang="hu-H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38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áblázat 1">
            <a:extLst>
              <a:ext uri="{FF2B5EF4-FFF2-40B4-BE49-F238E27FC236}">
                <a16:creationId xmlns:a16="http://schemas.microsoft.com/office/drawing/2014/main" id="{47C4AD10-2623-4F5B-AF77-D26EC31EB1F8}"/>
              </a:ext>
            </a:extLst>
          </p:cNvPr>
          <p:cNvGraphicFramePr>
            <a:graphicFrameLocks noGrp="1"/>
          </p:cNvGraphicFramePr>
          <p:nvPr>
            <p:extLst>
              <p:ext uri="{D42A27DB-BD31-4B8C-83A1-F6EECF244321}">
                <p14:modId xmlns:p14="http://schemas.microsoft.com/office/powerpoint/2010/main" val="384774285"/>
              </p:ext>
            </p:extLst>
          </p:nvPr>
        </p:nvGraphicFramePr>
        <p:xfrm>
          <a:off x="677862" y="771786"/>
          <a:ext cx="9212757" cy="5813570"/>
        </p:xfrm>
        <a:graphic>
          <a:graphicData uri="http://schemas.openxmlformats.org/drawingml/2006/table">
            <a:tbl>
              <a:tblPr firstRow="1" firstCol="1" bandRow="1">
                <a:tableStyleId>{5C22544A-7EE6-4342-B048-85BDC9FD1C3A}</a:tableStyleId>
              </a:tblPr>
              <a:tblGrid>
                <a:gridCol w="755447">
                  <a:extLst>
                    <a:ext uri="{9D8B030D-6E8A-4147-A177-3AD203B41FA5}">
                      <a16:colId xmlns:a16="http://schemas.microsoft.com/office/drawing/2014/main" val="4121555507"/>
                    </a:ext>
                  </a:extLst>
                </a:gridCol>
                <a:gridCol w="6620286">
                  <a:extLst>
                    <a:ext uri="{9D8B030D-6E8A-4147-A177-3AD203B41FA5}">
                      <a16:colId xmlns:a16="http://schemas.microsoft.com/office/drawing/2014/main" val="253946967"/>
                    </a:ext>
                  </a:extLst>
                </a:gridCol>
                <a:gridCol w="1837024">
                  <a:extLst>
                    <a:ext uri="{9D8B030D-6E8A-4147-A177-3AD203B41FA5}">
                      <a16:colId xmlns:a16="http://schemas.microsoft.com/office/drawing/2014/main" val="3990335908"/>
                    </a:ext>
                  </a:extLst>
                </a:gridCol>
              </a:tblGrid>
              <a:tr h="1691265">
                <a:tc>
                  <a:txBody>
                    <a:bodyPr/>
                    <a:lstStyle/>
                    <a:p>
                      <a:pPr>
                        <a:lnSpc>
                          <a:spcPct val="130000"/>
                        </a:lnSpc>
                        <a:spcBef>
                          <a:spcPts val="2400"/>
                        </a:spcBef>
                        <a:spcAft>
                          <a:spcPts val="1000"/>
                        </a:spcAft>
                      </a:pPr>
                      <a:r>
                        <a:rPr lang="en-US" sz="1100">
                          <a:effectLst/>
                        </a:rPr>
                        <a:t> </a:t>
                      </a:r>
                      <a:endParaRPr lang="hu-HU" sz="11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b"/>
                </a:tc>
                <a:tc>
                  <a:txBody>
                    <a:bodyPr/>
                    <a:lstStyle/>
                    <a:p>
                      <a:pPr>
                        <a:lnSpc>
                          <a:spcPct val="130000"/>
                        </a:lnSpc>
                        <a:spcBef>
                          <a:spcPts val="2400"/>
                        </a:spcBef>
                        <a:spcAft>
                          <a:spcPts val="1000"/>
                        </a:spcAft>
                      </a:pPr>
                      <a:r>
                        <a:rPr lang="en-US" sz="1800" dirty="0" err="1">
                          <a:effectLst/>
                        </a:rPr>
                        <a:t>Támogatási</a:t>
                      </a:r>
                      <a:r>
                        <a:rPr lang="en-US" sz="1800" dirty="0">
                          <a:effectLst/>
                        </a:rPr>
                        <a:t> </a:t>
                      </a:r>
                      <a:r>
                        <a:rPr lang="en-US" sz="1800" dirty="0" err="1">
                          <a:effectLst/>
                        </a:rPr>
                        <a:t>cél</a:t>
                      </a:r>
                      <a:endParaRPr lang="hu-HU" sz="1800"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b"/>
                </a:tc>
                <a:tc>
                  <a:txBody>
                    <a:bodyPr/>
                    <a:lstStyle/>
                    <a:p>
                      <a:pPr>
                        <a:lnSpc>
                          <a:spcPct val="130000"/>
                        </a:lnSpc>
                        <a:spcBef>
                          <a:spcPts val="2400"/>
                        </a:spcBef>
                        <a:spcAft>
                          <a:spcPts val="1000"/>
                        </a:spcAft>
                      </a:pPr>
                      <a:r>
                        <a:rPr lang="en-US" sz="1800">
                          <a:effectLst/>
                        </a:rPr>
                        <a:t>Támogatás maximális összege / háztartás</a:t>
                      </a:r>
                      <a:endParaRPr lang="hu-HU" sz="18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b"/>
                </a:tc>
                <a:extLst>
                  <a:ext uri="{0D108BD9-81ED-4DB2-BD59-A6C34878D82A}">
                    <a16:rowId xmlns:a16="http://schemas.microsoft.com/office/drawing/2014/main" val="536360948"/>
                  </a:ext>
                </a:extLst>
              </a:tr>
              <a:tr h="1691265">
                <a:tc>
                  <a:txBody>
                    <a:bodyPr/>
                    <a:lstStyle/>
                    <a:p>
                      <a:pPr algn="l">
                        <a:lnSpc>
                          <a:spcPct val="130000"/>
                        </a:lnSpc>
                        <a:spcBef>
                          <a:spcPts val="1000"/>
                        </a:spcBef>
                        <a:spcAft>
                          <a:spcPts val="1000"/>
                        </a:spcAft>
                      </a:pPr>
                      <a:r>
                        <a:rPr lang="en-US" sz="1100">
                          <a:effectLst/>
                        </a:rPr>
                        <a:t>1.</a:t>
                      </a:r>
                      <a:endParaRPr lang="hu-HU" sz="11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tc>
                  <a:txBody>
                    <a:bodyPr/>
                    <a:lstStyle/>
                    <a:p>
                      <a:pPr>
                        <a:lnSpc>
                          <a:spcPct val="130000"/>
                        </a:lnSpc>
                        <a:spcBef>
                          <a:spcPts val="1000"/>
                        </a:spcBef>
                        <a:spcAft>
                          <a:spcPts val="1000"/>
                        </a:spcAft>
                      </a:pPr>
                      <a:r>
                        <a:rPr lang="en-US" sz="1800">
                          <a:effectLst/>
                        </a:rPr>
                        <a:t>Tetőszerkezetre helyezett, saját fogyasztás kiváltását célzó napelemes rendszer létesítése (beleértve a csatlakozó villamos hálózat és mérőhely szabványosítását)</a:t>
                      </a:r>
                      <a:endParaRPr lang="hu-HU" sz="18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tc>
                  <a:txBody>
                    <a:bodyPr/>
                    <a:lstStyle/>
                    <a:p>
                      <a:pPr>
                        <a:lnSpc>
                          <a:spcPct val="130000"/>
                        </a:lnSpc>
                        <a:spcBef>
                          <a:spcPts val="1000"/>
                        </a:spcBef>
                        <a:spcAft>
                          <a:spcPts val="1000"/>
                        </a:spcAft>
                      </a:pPr>
                      <a:r>
                        <a:rPr lang="en-US" sz="1800">
                          <a:effectLst/>
                        </a:rPr>
                        <a:t>2,9 millió Ft</a:t>
                      </a:r>
                      <a:endParaRPr lang="hu-HU" sz="18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extLst>
                  <a:ext uri="{0D108BD9-81ED-4DB2-BD59-A6C34878D82A}">
                    <a16:rowId xmlns:a16="http://schemas.microsoft.com/office/drawing/2014/main" val="1432444369"/>
                  </a:ext>
                </a:extLst>
              </a:tr>
              <a:tr h="2431040">
                <a:tc>
                  <a:txBody>
                    <a:bodyPr/>
                    <a:lstStyle/>
                    <a:p>
                      <a:pPr algn="l">
                        <a:lnSpc>
                          <a:spcPct val="130000"/>
                        </a:lnSpc>
                        <a:spcBef>
                          <a:spcPts val="1000"/>
                        </a:spcBef>
                        <a:spcAft>
                          <a:spcPts val="1000"/>
                        </a:spcAft>
                      </a:pPr>
                      <a:r>
                        <a:rPr lang="en-US" sz="1100">
                          <a:effectLst/>
                        </a:rPr>
                        <a:t>2.</a:t>
                      </a:r>
                      <a:endParaRPr lang="hu-HU" sz="11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tc>
                  <a:txBody>
                    <a:bodyPr/>
                    <a:lstStyle/>
                    <a:p>
                      <a:pPr>
                        <a:lnSpc>
                          <a:spcPct val="130000"/>
                        </a:lnSpc>
                        <a:spcBef>
                          <a:spcPts val="1000"/>
                        </a:spcBef>
                        <a:spcAft>
                          <a:spcPts val="1000"/>
                        </a:spcAft>
                      </a:pPr>
                      <a:r>
                        <a:rPr lang="en-US" sz="1800">
                          <a:effectLst/>
                        </a:rPr>
                        <a:t>Tetőszerkezetre helyezett, napelemes rendszer létesítése és fűtési rendszer elektrifikálása hőszivattyúval, villamosenergia tároló beépítése és nyílászáró cseréje</a:t>
                      </a:r>
                      <a:endParaRPr lang="hu-HU" sz="1800">
                        <a:effectLst/>
                      </a:endParaRPr>
                    </a:p>
                    <a:p>
                      <a:pPr>
                        <a:lnSpc>
                          <a:spcPct val="130000"/>
                        </a:lnSpc>
                        <a:spcBef>
                          <a:spcPts val="1000"/>
                        </a:spcBef>
                        <a:spcAft>
                          <a:spcPts val="1000"/>
                        </a:spcAft>
                      </a:pPr>
                      <a:r>
                        <a:rPr lang="en-US" sz="1800">
                          <a:effectLst/>
                        </a:rPr>
                        <a:t> </a:t>
                      </a:r>
                      <a:endParaRPr lang="hu-HU" sz="180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tc>
                  <a:txBody>
                    <a:bodyPr/>
                    <a:lstStyle/>
                    <a:p>
                      <a:pPr>
                        <a:lnSpc>
                          <a:spcPct val="130000"/>
                        </a:lnSpc>
                        <a:spcBef>
                          <a:spcPts val="1000"/>
                        </a:spcBef>
                        <a:spcAft>
                          <a:spcPts val="1000"/>
                        </a:spcAft>
                      </a:pPr>
                      <a:r>
                        <a:rPr lang="en-US" sz="1800" dirty="0">
                          <a:effectLst/>
                        </a:rPr>
                        <a:t>11,3 </a:t>
                      </a:r>
                      <a:r>
                        <a:rPr lang="en-US" sz="1800" dirty="0" err="1">
                          <a:effectLst/>
                        </a:rPr>
                        <a:t>millió</a:t>
                      </a:r>
                      <a:r>
                        <a:rPr lang="en-US" sz="1800" dirty="0">
                          <a:effectLst/>
                        </a:rPr>
                        <a:t> Ft</a:t>
                      </a:r>
                      <a:endParaRPr lang="hu-HU" sz="1800"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R="274320" marT="0" marB="0" anchor="ctr"/>
                </a:tc>
                <a:extLst>
                  <a:ext uri="{0D108BD9-81ED-4DB2-BD59-A6C34878D82A}">
                    <a16:rowId xmlns:a16="http://schemas.microsoft.com/office/drawing/2014/main" val="1805470450"/>
                  </a:ext>
                </a:extLst>
              </a:tr>
            </a:tbl>
          </a:graphicData>
        </a:graphic>
      </p:graphicFrame>
    </p:spTree>
    <p:extLst>
      <p:ext uri="{BB962C8B-B14F-4D97-AF65-F5344CB8AC3E}">
        <p14:creationId xmlns:p14="http://schemas.microsoft.com/office/powerpoint/2010/main" val="111155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8C98BDE1-6FB4-4562-BA96-E60E939AADC4}"/>
              </a:ext>
            </a:extLst>
          </p:cNvPr>
          <p:cNvSpPr txBox="1"/>
          <p:nvPr/>
        </p:nvSpPr>
        <p:spPr>
          <a:xfrm>
            <a:off x="687897" y="662730"/>
            <a:ext cx="8460297" cy="5592300"/>
          </a:xfrm>
          <a:prstGeom prst="rect">
            <a:avLst/>
          </a:prstGeom>
          <a:noFill/>
        </p:spPr>
        <p:txBody>
          <a:bodyPr wrap="square">
            <a:spAutoFit/>
          </a:bodyPr>
          <a:lstStyle/>
          <a:p>
            <a:pPr>
              <a:lnSpc>
                <a:spcPct val="130000"/>
              </a:lnSpc>
              <a:spcAft>
                <a:spcPts val="1000"/>
              </a:spcAft>
            </a:pP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Pályázattal támogatni kívántak köre  az “energiaszegénységben“ élő, alacsony jövedelmű állampolgárok, kifejezetten előnyben részesítve az</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30000"/>
              </a:lnSpc>
              <a:buFont typeface="Symbol" panose="05050102010706020507" pitchFamily="18" charset="2"/>
              <a:buChar char=""/>
            </a:pP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elmaradott</a:t>
            </a: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 </a:t>
            </a: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régiókban</a:t>
            </a: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 élő (290/2014. (XI. 26.) Korm. r. 2. melléklet szerint) kiemelten támogatott </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30000"/>
              </a:lnSpc>
              <a:buFont typeface="Courier New" panose="02070309020205020404" pitchFamily="49" charset="0"/>
              <a:buChar char="o"/>
            </a:pP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FEJLESZTENDŐ</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1143000" lvl="2" indent="-228600">
              <a:lnSpc>
                <a:spcPct val="130000"/>
              </a:lnSpc>
              <a:buFont typeface="Wingdings" panose="05000000000000000000" pitchFamily="2" charset="2"/>
              <a:buChar char=""/>
            </a:pP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Pétérvasárai, Hevesi, Füzesabonyi		 3 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30000"/>
              </a:lnSpc>
              <a:buFont typeface="Courier New" panose="02070309020205020404" pitchFamily="49" charset="0"/>
              <a:buChar char="o"/>
            </a:pP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Kedvezményezett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1143000" lvl="2" indent="-228600">
              <a:lnSpc>
                <a:spcPct val="130000"/>
              </a:lnSpc>
              <a:buFont typeface="Wingdings" panose="05000000000000000000" pitchFamily="2" charset="2"/>
              <a:buChar char=""/>
            </a:pP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Bélapátfalvai								 2 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30000"/>
              </a:lnSpc>
              <a:buFont typeface="Courier New" panose="02070309020205020404" pitchFamily="49" charset="0"/>
              <a:buChar char="o"/>
            </a:pP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Egyéb</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1143000" lvl="2" indent="-228600">
              <a:lnSpc>
                <a:spcPct val="130000"/>
              </a:lnSpc>
              <a:buFont typeface="Wingdings" panose="05000000000000000000" pitchFamily="2" charset="2"/>
              <a:buChar char=""/>
            </a:pP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Egri, Gyöngyösi járás						1 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1371600">
              <a:lnSpc>
                <a:spcPct val="130000"/>
              </a:lnSpc>
            </a:pPr>
            <a:r>
              <a:rPr lang="hu-HU"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 </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ts val="2040"/>
              </a:lnSpc>
              <a:spcAft>
                <a:spcPts val="1000"/>
              </a:spcAft>
              <a:buFont typeface="Symbol" panose="05050102010706020507" pitchFamily="18" charset="2"/>
              <a:buChar char=""/>
            </a:pPr>
            <a:r>
              <a:rPr lang="hu-HU" b="1" spc="40" dirty="0">
                <a:solidFill>
                  <a:srgbClr val="333F48"/>
                </a:solidFill>
                <a:effectLst/>
                <a:latin typeface="Arial" panose="020B0604020202020204" pitchFamily="34" charset="0"/>
                <a:ea typeface="Times New Roman" panose="02020603050405020304" pitchFamily="18" charset="0"/>
                <a:cs typeface="Arial" panose="020B0604020202020204" pitchFamily="34" charset="0"/>
              </a:rPr>
              <a:t>nagycsaládos, három vagy több gyermek 	 	4 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2743200">
              <a:lnSpc>
                <a:spcPts val="2040"/>
              </a:lnSpc>
              <a:spcAft>
                <a:spcPts val="1000"/>
              </a:spcAft>
            </a:pP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két</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gyermek</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hu-HU"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3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2743200">
              <a:lnSpc>
                <a:spcPts val="2040"/>
              </a:lnSpc>
              <a:spcAft>
                <a:spcPts val="1000"/>
              </a:spcAft>
            </a:pP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egy</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gyermek</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hu-HU"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2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a:p>
            <a:pPr marL="2743200">
              <a:lnSpc>
                <a:spcPts val="2040"/>
              </a:lnSpc>
              <a:spcAft>
                <a:spcPts val="1000"/>
              </a:spcAft>
            </a:pP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nincs</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gyermek</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hu-HU"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1 </a:t>
            </a:r>
            <a:r>
              <a:rPr lang="en-US"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pont</a:t>
            </a:r>
            <a:endParaRPr lang="hu-HU" dirty="0">
              <a:solidFill>
                <a:srgbClr val="44546A"/>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295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34F698F3-4F25-428C-8675-E5441480C82D}"/>
              </a:ext>
            </a:extLst>
          </p:cNvPr>
          <p:cNvSpPr txBox="1"/>
          <p:nvPr/>
        </p:nvSpPr>
        <p:spPr>
          <a:xfrm>
            <a:off x="1426127" y="327172"/>
            <a:ext cx="8095377" cy="4893647"/>
          </a:xfrm>
          <a:prstGeom prst="rect">
            <a:avLst/>
          </a:prstGeom>
          <a:noFill/>
        </p:spPr>
        <p:txBody>
          <a:bodyPr wrap="square">
            <a:spAutoFit/>
          </a:bodyPr>
          <a:lstStyle/>
          <a:p>
            <a:r>
              <a:rPr lang="hu-HU" sz="2400" b="1" dirty="0">
                <a:latin typeface="Arial" panose="020B0604020202020204" pitchFamily="34" charset="0"/>
                <a:cs typeface="Arial" panose="020B0604020202020204" pitchFamily="34" charset="0"/>
              </a:rPr>
              <a:t>Pályázati forrás</a:t>
            </a:r>
          </a:p>
          <a:p>
            <a:endParaRPr lang="hu-HU" sz="2400" dirty="0">
              <a:latin typeface="Arial" panose="020B0604020202020204" pitchFamily="34" charset="0"/>
              <a:cs typeface="Arial" panose="020B0604020202020204" pitchFamily="34" charset="0"/>
            </a:endParaRPr>
          </a:p>
          <a:p>
            <a:r>
              <a:rPr lang="hu-HU" sz="2400" dirty="0">
                <a:latin typeface="Arial" panose="020B0604020202020204" pitchFamily="34" charset="0"/>
                <a:cs typeface="Arial" panose="020B0604020202020204" pitchFamily="34" charset="0"/>
              </a:rPr>
              <a:t>Régió (összesen)</a:t>
            </a:r>
          </a:p>
          <a:p>
            <a:endParaRPr lang="hu-HU" sz="2400" dirty="0">
              <a:latin typeface="Arial" panose="020B0604020202020204" pitchFamily="34" charset="0"/>
              <a:cs typeface="Arial" panose="020B0604020202020204" pitchFamily="34" charset="0"/>
            </a:endParaRPr>
          </a:p>
          <a:p>
            <a:r>
              <a:rPr lang="hu-HU" sz="2400" dirty="0">
                <a:latin typeface="Arial" panose="020B0604020202020204" pitchFamily="34" charset="0"/>
                <a:cs typeface="Arial" panose="020B0604020202020204" pitchFamily="34" charset="0"/>
              </a:rPr>
              <a:t>1.	ütem		2.	ütem		3.	ütem		4.	ütem</a:t>
            </a:r>
          </a:p>
          <a:p>
            <a:r>
              <a:rPr lang="hu-HU" sz="2400" dirty="0">
                <a:latin typeface="Arial" panose="020B0604020202020204" pitchFamily="34" charset="0"/>
                <a:cs typeface="Arial" panose="020B0604020202020204" pitchFamily="34" charset="0"/>
              </a:rPr>
              <a:t>	2021 dec.	2022 szept.	2023 szept.	2024 szept.</a:t>
            </a:r>
          </a:p>
          <a:p>
            <a:r>
              <a:rPr lang="hu-HU" sz="2400" dirty="0">
                <a:latin typeface="Arial" panose="020B0604020202020204" pitchFamily="34" charset="0"/>
                <a:cs typeface="Arial" panose="020B0604020202020204" pitchFamily="34" charset="0"/>
              </a:rPr>
              <a:t>				</a:t>
            </a:r>
          </a:p>
          <a:p>
            <a:r>
              <a:rPr lang="hu-HU" sz="2400" dirty="0">
                <a:latin typeface="Arial" panose="020B0604020202020204" pitchFamily="34" charset="0"/>
                <a:cs typeface="Arial" panose="020B0604020202020204" pitchFamily="34" charset="0"/>
              </a:rPr>
              <a:t> </a:t>
            </a:r>
            <a:r>
              <a:rPr lang="hu-HU" sz="2400" dirty="0" err="1">
                <a:latin typeface="Arial" panose="020B0604020202020204" pitchFamily="34" charset="0"/>
                <a:cs typeface="Arial" panose="020B0604020202020204" pitchFamily="34" charset="0"/>
              </a:rPr>
              <a:t>Észak-Magyarország</a:t>
            </a:r>
            <a:r>
              <a:rPr lang="hu-HU" sz="2400" dirty="0">
                <a:latin typeface="Arial" panose="020B0604020202020204" pitchFamily="34" charset="0"/>
                <a:cs typeface="Arial" panose="020B0604020202020204" pitchFamily="34" charset="0"/>
              </a:rPr>
              <a:t> 	12.9 Mrd Ft	</a:t>
            </a:r>
          </a:p>
          <a:p>
            <a:r>
              <a:rPr lang="hu-HU" sz="2400" dirty="0" err="1">
                <a:latin typeface="Arial" panose="020B0604020202020204" pitchFamily="34" charset="0"/>
                <a:cs typeface="Arial" panose="020B0604020202020204" pitchFamily="34" charset="0"/>
              </a:rPr>
              <a:t>Borsod-Abaúj</a:t>
            </a:r>
            <a:r>
              <a:rPr lang="hu-HU" sz="2400" dirty="0">
                <a:latin typeface="Arial" panose="020B0604020202020204" pitchFamily="34" charset="0"/>
                <a:cs typeface="Arial" panose="020B0604020202020204" pitchFamily="34" charset="0"/>
              </a:rPr>
              <a:t> </a:t>
            </a:r>
            <a:r>
              <a:rPr lang="hu-HU" sz="2400" dirty="0" err="1">
                <a:latin typeface="Arial" panose="020B0604020202020204" pitchFamily="34" charset="0"/>
                <a:cs typeface="Arial" panose="020B0604020202020204" pitchFamily="34" charset="0"/>
              </a:rPr>
              <a:t>Zemplén</a:t>
            </a:r>
            <a:r>
              <a:rPr lang="hu-HU" sz="2400" dirty="0">
                <a:latin typeface="Arial" panose="020B0604020202020204" pitchFamily="34" charset="0"/>
                <a:cs typeface="Arial" panose="020B0604020202020204" pitchFamily="34" charset="0"/>
              </a:rPr>
              <a:t>, Heves, </a:t>
            </a:r>
            <a:r>
              <a:rPr lang="hu-HU" sz="2400" dirty="0" err="1">
                <a:latin typeface="Arial" panose="020B0604020202020204" pitchFamily="34" charset="0"/>
                <a:cs typeface="Arial" panose="020B0604020202020204" pitchFamily="34" charset="0"/>
              </a:rPr>
              <a:t>Nógrád</a:t>
            </a:r>
            <a:r>
              <a:rPr lang="hu-HU" sz="2400" dirty="0">
                <a:latin typeface="Arial" panose="020B0604020202020204" pitchFamily="34" charset="0"/>
                <a:cs typeface="Arial" panose="020B0604020202020204" pitchFamily="34" charset="0"/>
              </a:rPr>
              <a:t>)</a:t>
            </a:r>
          </a:p>
          <a:p>
            <a:endParaRPr lang="hu-HU" sz="2400" dirty="0">
              <a:latin typeface="Arial" panose="020B0604020202020204" pitchFamily="34" charset="0"/>
              <a:cs typeface="Arial" panose="020B0604020202020204" pitchFamily="34" charset="0"/>
            </a:endParaRPr>
          </a:p>
          <a:p>
            <a:r>
              <a:rPr lang="hu-HU" sz="2400" dirty="0">
                <a:latin typeface="Arial" panose="020B0604020202020204" pitchFamily="34" charset="0"/>
                <a:cs typeface="Arial" panose="020B0604020202020204" pitchFamily="34" charset="0"/>
              </a:rPr>
              <a:t>1.	ütem támogatható pályázatok száma É-M.-i régióban</a:t>
            </a:r>
          </a:p>
          <a:p>
            <a:r>
              <a:rPr lang="hu-HU" sz="2400" dirty="0">
                <a:latin typeface="Arial" panose="020B0604020202020204" pitchFamily="34" charset="0"/>
                <a:cs typeface="Arial" panose="020B0604020202020204" pitchFamily="34" charset="0"/>
              </a:rPr>
              <a:t>a.	napelemes rendszer ~1500 db</a:t>
            </a:r>
          </a:p>
          <a:p>
            <a:r>
              <a:rPr lang="hu-HU" sz="2400" dirty="0" err="1">
                <a:latin typeface="Arial" panose="020B0604020202020204" pitchFamily="34" charset="0"/>
                <a:cs typeface="Arial" panose="020B0604020202020204" pitchFamily="34" charset="0"/>
              </a:rPr>
              <a:t>b.</a:t>
            </a:r>
            <a:r>
              <a:rPr lang="hu-HU" sz="2400" dirty="0">
                <a:latin typeface="Arial" panose="020B0604020202020204" pitchFamily="34" charset="0"/>
                <a:cs typeface="Arial" panose="020B0604020202020204" pitchFamily="34" charset="0"/>
              </a:rPr>
              <a:t>	komplex, napelem és fűtéskorszerűsítés ~750-800 db</a:t>
            </a:r>
          </a:p>
        </p:txBody>
      </p:sp>
    </p:spTree>
    <p:extLst>
      <p:ext uri="{BB962C8B-B14F-4D97-AF65-F5344CB8AC3E}">
        <p14:creationId xmlns:p14="http://schemas.microsoft.com/office/powerpoint/2010/main" val="267411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43306FF-0E1C-4F8C-BCE2-10EEC92A7233}"/>
              </a:ext>
            </a:extLst>
          </p:cNvPr>
          <p:cNvSpPr txBox="1"/>
          <p:nvPr/>
        </p:nvSpPr>
        <p:spPr>
          <a:xfrm>
            <a:off x="1392572" y="1166842"/>
            <a:ext cx="7713677" cy="3046988"/>
          </a:xfrm>
          <a:prstGeom prst="rect">
            <a:avLst/>
          </a:prstGeom>
          <a:noFill/>
        </p:spPr>
        <p:txBody>
          <a:bodyPr wrap="square">
            <a:spAutoFit/>
          </a:bodyPr>
          <a:lstStyle/>
          <a:p>
            <a:r>
              <a:rPr lang="hu-HU" sz="3200" dirty="0">
                <a:latin typeface="Arial" panose="020B0604020202020204" pitchFamily="34" charset="0"/>
                <a:cs typeface="Arial" panose="020B0604020202020204" pitchFamily="34" charset="0"/>
              </a:rPr>
              <a:t>Pályázat beadása Észak-Magyarországi régió</a:t>
            </a:r>
          </a:p>
          <a:p>
            <a:pPr algn="ctr"/>
            <a:r>
              <a:rPr lang="hu-HU" sz="3200" dirty="0">
                <a:latin typeface="Arial" panose="020B0604020202020204" pitchFamily="34" charset="0"/>
                <a:cs typeface="Arial" panose="020B0604020202020204" pitchFamily="34" charset="0"/>
              </a:rPr>
              <a:t>(Borsod-Abaúj-Zemplén, Heves, Nógrád)</a:t>
            </a:r>
          </a:p>
          <a:p>
            <a:pPr algn="ctr"/>
            <a:endParaRPr lang="hu-HU" sz="3200" dirty="0">
              <a:latin typeface="Arial" panose="020B0604020202020204" pitchFamily="34" charset="0"/>
              <a:cs typeface="Arial" panose="020B0604020202020204" pitchFamily="34" charset="0"/>
            </a:endParaRPr>
          </a:p>
          <a:p>
            <a:pPr algn="ctr"/>
            <a:r>
              <a:rPr lang="hu-HU" sz="3200" dirty="0">
                <a:solidFill>
                  <a:srgbClr val="FF0000"/>
                </a:solidFill>
                <a:latin typeface="Arial" panose="020B0604020202020204" pitchFamily="34" charset="0"/>
                <a:cs typeface="Arial" panose="020B0604020202020204" pitchFamily="34" charset="0"/>
              </a:rPr>
              <a:t>2021.12.20. 17:00 órától</a:t>
            </a:r>
          </a:p>
          <a:p>
            <a:pPr algn="ctr"/>
            <a:r>
              <a:rPr lang="hu-HU" sz="3200" dirty="0">
                <a:solidFill>
                  <a:srgbClr val="FF0000"/>
                </a:solidFill>
                <a:latin typeface="Arial" panose="020B0604020202020204" pitchFamily="34" charset="0"/>
                <a:cs typeface="Arial" panose="020B0604020202020204" pitchFamily="34" charset="0"/>
              </a:rPr>
              <a:t>2022.01.10. 18:00 óráig</a:t>
            </a:r>
          </a:p>
        </p:txBody>
      </p:sp>
    </p:spTree>
    <p:extLst>
      <p:ext uri="{BB962C8B-B14F-4D97-AF65-F5344CB8AC3E}">
        <p14:creationId xmlns:p14="http://schemas.microsoft.com/office/powerpoint/2010/main" val="21296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6E0489F-D481-4BCC-827A-5C542588F051}"/>
              </a:ext>
            </a:extLst>
          </p:cNvPr>
          <p:cNvSpPr>
            <a:spLocks noGrp="1"/>
          </p:cNvSpPr>
          <p:nvPr>
            <p:ph type="title"/>
          </p:nvPr>
        </p:nvSpPr>
        <p:spPr/>
        <p:txBody>
          <a:bodyPr>
            <a:normAutofit fontScale="90000"/>
          </a:bodyPr>
          <a:lstStyle/>
          <a:p>
            <a:pPr algn="ctr"/>
            <a:r>
              <a:rPr lang="hu-HU" sz="5400" dirty="0"/>
              <a:t>Finanszírozás</a:t>
            </a:r>
            <a:br>
              <a:rPr lang="hu-HU" dirty="0"/>
            </a:br>
            <a:endParaRPr lang="hu-HU" dirty="0"/>
          </a:p>
        </p:txBody>
      </p:sp>
      <p:sp>
        <p:nvSpPr>
          <p:cNvPr id="3" name="Tartalom helye 2">
            <a:extLst>
              <a:ext uri="{FF2B5EF4-FFF2-40B4-BE49-F238E27FC236}">
                <a16:creationId xmlns:a16="http://schemas.microsoft.com/office/drawing/2014/main" id="{E82C0328-871F-433A-9176-2675495CD099}"/>
              </a:ext>
            </a:extLst>
          </p:cNvPr>
          <p:cNvSpPr>
            <a:spLocks noGrp="1"/>
          </p:cNvSpPr>
          <p:nvPr>
            <p:ph idx="1"/>
          </p:nvPr>
        </p:nvSpPr>
        <p:spPr>
          <a:xfrm>
            <a:off x="677334" y="1610687"/>
            <a:ext cx="8596668" cy="4430676"/>
          </a:xfrm>
        </p:spPr>
        <p:txBody>
          <a:bodyPr/>
          <a:lstStyle/>
          <a:p>
            <a:endParaRPr lang="hu-HU" dirty="0"/>
          </a:p>
          <a:p>
            <a:pPr algn="ctr"/>
            <a:r>
              <a:rPr lang="hu-HU" sz="4000" dirty="0">
                <a:latin typeface="Arial Black" panose="020B0A04020102020204" pitchFamily="34" charset="0"/>
              </a:rPr>
              <a:t>A pályázat teljes egészében szállítói </a:t>
            </a:r>
            <a:r>
              <a:rPr lang="hu-HU" sz="4000" dirty="0" err="1">
                <a:latin typeface="Arial Black" panose="020B0A04020102020204" pitchFamily="34" charset="0"/>
              </a:rPr>
              <a:t>finanszírozású</a:t>
            </a:r>
            <a:r>
              <a:rPr lang="hu-HU" sz="4000" dirty="0">
                <a:latin typeface="Arial Black" panose="020B0A04020102020204" pitchFamily="34" charset="0"/>
              </a:rPr>
              <a:t>, a pályázat kedvezményezettjétől önrészt nem igényel!</a:t>
            </a:r>
            <a:endParaRPr lang="hu-HU" dirty="0"/>
          </a:p>
          <a:p>
            <a:endParaRPr lang="hu-HU" dirty="0"/>
          </a:p>
        </p:txBody>
      </p:sp>
    </p:spTree>
    <p:extLst>
      <p:ext uri="{BB962C8B-B14F-4D97-AF65-F5344CB8AC3E}">
        <p14:creationId xmlns:p14="http://schemas.microsoft.com/office/powerpoint/2010/main" val="382331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A23F77-A7AB-4712-BAD3-AD137D08F6C2}"/>
              </a:ext>
            </a:extLst>
          </p:cNvPr>
          <p:cNvSpPr>
            <a:spLocks noGrp="1"/>
          </p:cNvSpPr>
          <p:nvPr>
            <p:ph type="title"/>
          </p:nvPr>
        </p:nvSpPr>
        <p:spPr/>
        <p:txBody>
          <a:bodyPr/>
          <a:lstStyle/>
          <a:p>
            <a:pPr algn="ctr"/>
            <a:r>
              <a:rPr lang="hu-HU" dirty="0"/>
              <a:t>Pályázat benyújtásában segítő közreműködő szervezet</a:t>
            </a:r>
          </a:p>
        </p:txBody>
      </p:sp>
      <p:sp>
        <p:nvSpPr>
          <p:cNvPr id="3" name="Tartalom helye 2">
            <a:extLst>
              <a:ext uri="{FF2B5EF4-FFF2-40B4-BE49-F238E27FC236}">
                <a16:creationId xmlns:a16="http://schemas.microsoft.com/office/drawing/2014/main" id="{5BD57438-8B50-4AFD-B54A-68C4D498299E}"/>
              </a:ext>
            </a:extLst>
          </p:cNvPr>
          <p:cNvSpPr>
            <a:spLocks noGrp="1"/>
          </p:cNvSpPr>
          <p:nvPr>
            <p:ph idx="1"/>
          </p:nvPr>
        </p:nvSpPr>
        <p:spPr/>
        <p:txBody>
          <a:bodyPr>
            <a:normAutofit/>
          </a:bodyPr>
          <a:lstStyle/>
          <a:p>
            <a:r>
              <a:rPr lang="hu-HU" sz="2800" b="1" dirty="0"/>
              <a:t>Széchenyi Programiroda</a:t>
            </a:r>
          </a:p>
          <a:p>
            <a:endParaRPr lang="hu-HU" sz="2800" b="1" dirty="0"/>
          </a:p>
          <a:p>
            <a:r>
              <a:rPr lang="hu-HU" sz="2800" b="1" dirty="0"/>
              <a:t>ELÉRHETŐSÉGEK</a:t>
            </a:r>
          </a:p>
          <a:p>
            <a:endParaRPr lang="hu-HU" sz="2800" b="1" dirty="0"/>
          </a:p>
          <a:p>
            <a:r>
              <a:rPr lang="hu-HU" sz="2800" b="1" dirty="0"/>
              <a:t>Iroda: 3300 Eger, Bródy Sándor utca 4.</a:t>
            </a:r>
          </a:p>
          <a:p>
            <a:r>
              <a:rPr lang="hu-HU" sz="2800" b="1" dirty="0"/>
              <a:t>Telefon: +36 30 819 1235</a:t>
            </a:r>
          </a:p>
          <a:p>
            <a:r>
              <a:rPr lang="hu-HU" sz="2800" b="1" dirty="0"/>
              <a:t>E-mail: heves@szpi.hu</a:t>
            </a:r>
          </a:p>
        </p:txBody>
      </p:sp>
      <p:pic>
        <p:nvPicPr>
          <p:cNvPr id="4" name="Kép 3">
            <a:extLst>
              <a:ext uri="{FF2B5EF4-FFF2-40B4-BE49-F238E27FC236}">
                <a16:creationId xmlns:a16="http://schemas.microsoft.com/office/drawing/2014/main" id="{CD53BF8B-07D9-451F-ABC7-AC62AF4E93B5}"/>
              </a:ext>
            </a:extLst>
          </p:cNvPr>
          <p:cNvPicPr>
            <a:picLocks noChangeAspect="1"/>
          </p:cNvPicPr>
          <p:nvPr/>
        </p:nvPicPr>
        <p:blipFill>
          <a:blip r:embed="rId2"/>
          <a:stretch>
            <a:fillRect/>
          </a:stretch>
        </p:blipFill>
        <p:spPr>
          <a:xfrm>
            <a:off x="9201412" y="206375"/>
            <a:ext cx="2647950" cy="1724025"/>
          </a:xfrm>
          <a:prstGeom prst="rect">
            <a:avLst/>
          </a:prstGeom>
        </p:spPr>
      </p:pic>
    </p:spTree>
    <p:extLst>
      <p:ext uri="{BB962C8B-B14F-4D97-AF65-F5344CB8AC3E}">
        <p14:creationId xmlns:p14="http://schemas.microsoft.com/office/powerpoint/2010/main" val="3415397280"/>
      </p:ext>
    </p:extLst>
  </p:cSld>
  <p:clrMapOvr>
    <a:masterClrMapping/>
  </p:clrMapOvr>
</p:sld>
</file>

<file path=ppt/theme/theme1.xml><?xml version="1.0" encoding="utf-8"?>
<a:theme xmlns:a="http://schemas.openxmlformats.org/drawingml/2006/main" name="Dimenzió">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528</Words>
  <Application>Microsoft Office PowerPoint</Application>
  <PresentationFormat>Szélesvásznú</PresentationFormat>
  <Paragraphs>68</Paragraphs>
  <Slides>10</Slides>
  <Notes>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10</vt:i4>
      </vt:variant>
    </vt:vector>
  </HeadingPairs>
  <TitlesOfParts>
    <vt:vector size="19" baseType="lpstr">
      <vt:lpstr>Arial</vt:lpstr>
      <vt:lpstr>Arial Black</vt:lpstr>
      <vt:lpstr>Calibri</vt:lpstr>
      <vt:lpstr>Courier New</vt:lpstr>
      <vt:lpstr>Symbol</vt:lpstr>
      <vt:lpstr>Trebuchet MS</vt:lpstr>
      <vt:lpstr>Wingdings</vt:lpstr>
      <vt:lpstr>Wingdings 3</vt:lpstr>
      <vt:lpstr>Dimenzió</vt:lpstr>
      <vt:lpstr>“Lakossági napelemes rendszerek támogatása és fűtési rendszerek elektrifikálása” (RRF-6-2-1) </vt:lpstr>
      <vt:lpstr>A pályázati támogatás célja</vt:lpstr>
      <vt:lpstr>PowerPoint-bemutató</vt:lpstr>
      <vt:lpstr>PowerPoint-bemutató</vt:lpstr>
      <vt:lpstr>PowerPoint-bemutató</vt:lpstr>
      <vt:lpstr>PowerPoint-bemutató</vt:lpstr>
      <vt:lpstr>PowerPoint-bemutató</vt:lpstr>
      <vt:lpstr>Finanszírozás </vt:lpstr>
      <vt:lpstr>Pályázat benyújtásában segítő közreműködő szervezet</vt:lpstr>
      <vt:lpstr>Köszönöm a figyelmet!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“Lakossági napelemes rendszerek támogatása és fűtési rendszerek elektrifikálása” (RFF-6-2-1)</dc:title>
  <dc:creator>Dr. Juhász Attila Simon</dc:creator>
  <cp:lastModifiedBy>Dr. Juhász Attila Simon</cp:lastModifiedBy>
  <cp:revision>7</cp:revision>
  <dcterms:created xsi:type="dcterms:W3CDTF">2021-10-28T07:15:36Z</dcterms:created>
  <dcterms:modified xsi:type="dcterms:W3CDTF">2021-11-25T07:41:44Z</dcterms:modified>
</cp:coreProperties>
</file>